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39"/>
  </p:notesMasterIdLst>
  <p:sldIdLst>
    <p:sldId id="261" r:id="rId2"/>
    <p:sldId id="533" r:id="rId3"/>
    <p:sldId id="534" r:id="rId4"/>
    <p:sldId id="517" r:id="rId5"/>
    <p:sldId id="433" r:id="rId6"/>
    <p:sldId id="527" r:id="rId7"/>
    <p:sldId id="516" r:id="rId8"/>
    <p:sldId id="529" r:id="rId9"/>
    <p:sldId id="518" r:id="rId10"/>
    <p:sldId id="542" r:id="rId11"/>
    <p:sldId id="544" r:id="rId12"/>
    <p:sldId id="535" r:id="rId13"/>
    <p:sldId id="523" r:id="rId14"/>
    <p:sldId id="512" r:id="rId15"/>
    <p:sldId id="526" r:id="rId16"/>
    <p:sldId id="513" r:id="rId17"/>
    <p:sldId id="532" r:id="rId18"/>
    <p:sldId id="546" r:id="rId19"/>
    <p:sldId id="540" r:id="rId20"/>
    <p:sldId id="548" r:id="rId21"/>
    <p:sldId id="547" r:id="rId22"/>
    <p:sldId id="541" r:id="rId23"/>
    <p:sldId id="545" r:id="rId24"/>
    <p:sldId id="549" r:id="rId25"/>
    <p:sldId id="531" r:id="rId26"/>
    <p:sldId id="550" r:id="rId27"/>
    <p:sldId id="538" r:id="rId28"/>
    <p:sldId id="551" r:id="rId29"/>
    <p:sldId id="552" r:id="rId30"/>
    <p:sldId id="559" r:id="rId31"/>
    <p:sldId id="560" r:id="rId32"/>
    <p:sldId id="537" r:id="rId33"/>
    <p:sldId id="555" r:id="rId34"/>
    <p:sldId id="432" r:id="rId35"/>
    <p:sldId id="556" r:id="rId36"/>
    <p:sldId id="520" r:id="rId37"/>
    <p:sldId id="55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A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68017" autoAdjust="0"/>
  </p:normalViewPr>
  <p:slideViewPr>
    <p:cSldViewPr snapToGrid="0">
      <p:cViewPr varScale="1">
        <p:scale>
          <a:sx n="120" d="100"/>
          <a:sy n="120" d="100"/>
        </p:scale>
        <p:origin x="306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59650-1FB5-459E-8A98-8FE6FB82F73F}" type="doc">
      <dgm:prSet loTypeId="urn:microsoft.com/office/officeart/2005/8/layout/pyramid1" loCatId="pyramid" qsTypeId="urn:microsoft.com/office/officeart/2005/8/quickstyle/simple1" qsCatId="simple" csTypeId="urn:microsoft.com/office/officeart/2005/8/colors/accent1_2" csCatId="accent1" phldr="1"/>
      <dgm:spPr/>
    </dgm:pt>
    <dgm:pt modelId="{CE57EEC8-0D6F-4536-99D3-AB43B11E5886}">
      <dgm:prSet phldrT="[Text]" custT="1"/>
      <dgm:spPr>
        <a:solidFill>
          <a:srgbClr val="00B0F0"/>
        </a:solidFill>
        <a:ln>
          <a:solidFill>
            <a:schemeClr val="tx1"/>
          </a:solidFill>
        </a:ln>
      </dgm:spPr>
      <dgm:t>
        <a:bodyPr/>
        <a:lstStyle/>
        <a:p>
          <a:r>
            <a:rPr lang="en-US" sz="2000" b="1" noProof="0" dirty="0"/>
            <a:t>Impact Evaluations </a:t>
          </a:r>
        </a:p>
        <a:p>
          <a:r>
            <a:rPr lang="en-US" sz="1300" noProof="0" dirty="0"/>
            <a:t>(including cost and implementation information)</a:t>
          </a:r>
        </a:p>
      </dgm:t>
    </dgm:pt>
    <dgm:pt modelId="{7D1C9DFC-FA97-44C8-B421-AD76B41E7B36}" type="parTrans" cxnId="{469A7FDB-B43A-4DE1-B50E-491F7B08EA11}">
      <dgm:prSet/>
      <dgm:spPr/>
      <dgm:t>
        <a:bodyPr/>
        <a:lstStyle/>
        <a:p>
          <a:endParaRPr lang="en-US" noProof="0" dirty="0"/>
        </a:p>
      </dgm:t>
    </dgm:pt>
    <dgm:pt modelId="{0F7CE0F9-8692-43F5-8F4F-6C7AECD434CE}" type="sibTrans" cxnId="{469A7FDB-B43A-4DE1-B50E-491F7B08EA11}">
      <dgm:prSet/>
      <dgm:spPr/>
      <dgm:t>
        <a:bodyPr/>
        <a:lstStyle/>
        <a:p>
          <a:endParaRPr lang="en-US" noProof="0" dirty="0"/>
        </a:p>
      </dgm:t>
    </dgm:pt>
    <dgm:pt modelId="{60C2922A-AA6C-4B8F-84C4-A8F5FF61FDF3}">
      <dgm:prSet phldrT="[Text]" custT="1"/>
      <dgm:spPr>
        <a:solidFill>
          <a:srgbClr val="00B0F0"/>
        </a:solidFill>
        <a:ln>
          <a:solidFill>
            <a:schemeClr val="tx1"/>
          </a:solidFill>
        </a:ln>
      </dgm:spPr>
      <dgm:t>
        <a:bodyPr/>
        <a:lstStyle/>
        <a:p>
          <a:endParaRPr lang="en-US" sz="1800" b="1" noProof="0" dirty="0"/>
        </a:p>
      </dgm:t>
    </dgm:pt>
    <dgm:pt modelId="{289F3ED4-519A-4B67-9D38-564EFD3496F3}" type="sibTrans" cxnId="{FB35C45A-0351-4A14-86C5-211E3FBEBFFB}">
      <dgm:prSet/>
      <dgm:spPr/>
      <dgm:t>
        <a:bodyPr/>
        <a:lstStyle/>
        <a:p>
          <a:endParaRPr lang="en-US" noProof="0" dirty="0"/>
        </a:p>
      </dgm:t>
    </dgm:pt>
    <dgm:pt modelId="{DACD9BE8-61D8-462F-A01B-43F39E251692}" type="parTrans" cxnId="{FB35C45A-0351-4A14-86C5-211E3FBEBFFB}">
      <dgm:prSet/>
      <dgm:spPr/>
      <dgm:t>
        <a:bodyPr/>
        <a:lstStyle/>
        <a:p>
          <a:endParaRPr lang="en-US" noProof="0" dirty="0"/>
        </a:p>
      </dgm:t>
    </dgm:pt>
    <dgm:pt modelId="{959FF432-C0D6-4A89-932B-44DE10B420D2}">
      <dgm:prSet phldrT="[Text]" custT="1"/>
      <dgm:spPr>
        <a:solidFill>
          <a:srgbClr val="00B0F0"/>
        </a:solidFill>
        <a:ln>
          <a:solidFill>
            <a:schemeClr val="tx1"/>
          </a:solidFill>
        </a:ln>
      </dgm:spPr>
      <dgm:t>
        <a:bodyPr/>
        <a:lstStyle/>
        <a:p>
          <a:r>
            <a:rPr lang="en-US" sz="2000" b="1" noProof="0" dirty="0"/>
            <a:t>Evidence Gap Maps</a:t>
          </a:r>
        </a:p>
      </dgm:t>
    </dgm:pt>
    <dgm:pt modelId="{30E5EE55-2EBE-42F9-8352-64AAFE44E9C2}" type="sibTrans" cxnId="{50A67534-64E8-4C19-8676-5125F609886F}">
      <dgm:prSet/>
      <dgm:spPr/>
      <dgm:t>
        <a:bodyPr/>
        <a:lstStyle/>
        <a:p>
          <a:endParaRPr lang="en-US" noProof="0" dirty="0"/>
        </a:p>
      </dgm:t>
    </dgm:pt>
    <dgm:pt modelId="{236AB403-8C7E-4808-B548-66C166C65670}" type="parTrans" cxnId="{50A67534-64E8-4C19-8676-5125F609886F}">
      <dgm:prSet/>
      <dgm:spPr/>
      <dgm:t>
        <a:bodyPr/>
        <a:lstStyle/>
        <a:p>
          <a:endParaRPr lang="en-US" noProof="0" dirty="0"/>
        </a:p>
      </dgm:t>
    </dgm:pt>
    <dgm:pt modelId="{E5621C0E-CC7B-4DA9-BBD7-FA712B392163}">
      <dgm:prSet custT="1"/>
      <dgm:spPr>
        <a:solidFill>
          <a:srgbClr val="00B0F0"/>
        </a:solidFill>
        <a:ln>
          <a:solidFill>
            <a:schemeClr val="tx1"/>
          </a:solidFill>
        </a:ln>
      </dgm:spPr>
      <dgm:t>
        <a:bodyPr/>
        <a:lstStyle/>
        <a:p>
          <a:r>
            <a:rPr lang="en-US" sz="2000" b="1" noProof="0" dirty="0"/>
            <a:t>Systematic Reviews</a:t>
          </a:r>
        </a:p>
      </dgm:t>
    </dgm:pt>
    <dgm:pt modelId="{A5F0985E-61C2-40E5-B266-5B403177C180}" type="sibTrans" cxnId="{AE1F90DA-CDC4-4325-A2DB-ADC42C0E455D}">
      <dgm:prSet/>
      <dgm:spPr/>
      <dgm:t>
        <a:bodyPr/>
        <a:lstStyle/>
        <a:p>
          <a:endParaRPr lang="en-US" noProof="0" dirty="0"/>
        </a:p>
      </dgm:t>
    </dgm:pt>
    <dgm:pt modelId="{A6A197B8-440F-47CA-9DCD-BDB568C4C01E}" type="parTrans" cxnId="{AE1F90DA-CDC4-4325-A2DB-ADC42C0E455D}">
      <dgm:prSet/>
      <dgm:spPr/>
      <dgm:t>
        <a:bodyPr/>
        <a:lstStyle/>
        <a:p>
          <a:endParaRPr lang="en-US" noProof="0" dirty="0"/>
        </a:p>
      </dgm:t>
    </dgm:pt>
    <dgm:pt modelId="{B503BE3E-1E69-4FBC-8DA6-800FF9B78F52}" type="pres">
      <dgm:prSet presAssocID="{39959650-1FB5-459E-8A98-8FE6FB82F73F}" presName="Name0" presStyleCnt="0">
        <dgm:presLayoutVars>
          <dgm:dir/>
          <dgm:animLvl val="lvl"/>
          <dgm:resizeHandles val="exact"/>
        </dgm:presLayoutVars>
      </dgm:prSet>
      <dgm:spPr/>
    </dgm:pt>
    <dgm:pt modelId="{B0AA6079-3C79-4907-8F6B-5193367C9A65}" type="pres">
      <dgm:prSet presAssocID="{60C2922A-AA6C-4B8F-84C4-A8F5FF61FDF3}" presName="Name8" presStyleCnt="0"/>
      <dgm:spPr/>
    </dgm:pt>
    <dgm:pt modelId="{06274B9C-02B1-4372-93B9-0179261EC1F2}" type="pres">
      <dgm:prSet presAssocID="{60C2922A-AA6C-4B8F-84C4-A8F5FF61FDF3}" presName="level" presStyleLbl="node1" presStyleIdx="0" presStyleCnt="4" custScaleX="101361" custScaleY="98652" custLinFactNeighborX="564" custLinFactNeighborY="1118">
        <dgm:presLayoutVars>
          <dgm:chMax val="1"/>
          <dgm:bulletEnabled val="1"/>
        </dgm:presLayoutVars>
      </dgm:prSet>
      <dgm:spPr/>
    </dgm:pt>
    <dgm:pt modelId="{A6882283-58A4-4664-B8ED-B65CAD8040C9}" type="pres">
      <dgm:prSet presAssocID="{60C2922A-AA6C-4B8F-84C4-A8F5FF61FDF3}" presName="levelTx" presStyleLbl="revTx" presStyleIdx="0" presStyleCnt="0">
        <dgm:presLayoutVars>
          <dgm:chMax val="1"/>
          <dgm:bulletEnabled val="1"/>
        </dgm:presLayoutVars>
      </dgm:prSet>
      <dgm:spPr/>
    </dgm:pt>
    <dgm:pt modelId="{B50911A8-607A-4894-B778-A4E3F5664E3E}" type="pres">
      <dgm:prSet presAssocID="{959FF432-C0D6-4A89-932B-44DE10B420D2}" presName="Name8" presStyleCnt="0"/>
      <dgm:spPr/>
    </dgm:pt>
    <dgm:pt modelId="{3EFEC83B-CDC4-4511-B016-F1CF5E1761A9}" type="pres">
      <dgm:prSet presAssocID="{959FF432-C0D6-4A89-932B-44DE10B420D2}" presName="level" presStyleLbl="node1" presStyleIdx="1" presStyleCnt="4">
        <dgm:presLayoutVars>
          <dgm:chMax val="1"/>
          <dgm:bulletEnabled val="1"/>
        </dgm:presLayoutVars>
      </dgm:prSet>
      <dgm:spPr/>
    </dgm:pt>
    <dgm:pt modelId="{B6EACE20-A9C1-4B2A-969C-3F272EF71AC2}" type="pres">
      <dgm:prSet presAssocID="{959FF432-C0D6-4A89-932B-44DE10B420D2}" presName="levelTx" presStyleLbl="revTx" presStyleIdx="0" presStyleCnt="0">
        <dgm:presLayoutVars>
          <dgm:chMax val="1"/>
          <dgm:bulletEnabled val="1"/>
        </dgm:presLayoutVars>
      </dgm:prSet>
      <dgm:spPr/>
    </dgm:pt>
    <dgm:pt modelId="{93F43554-F1D3-41BF-8B9E-9255AF9C9C48}" type="pres">
      <dgm:prSet presAssocID="{E5621C0E-CC7B-4DA9-BBD7-FA712B392163}" presName="Name8" presStyleCnt="0"/>
      <dgm:spPr/>
    </dgm:pt>
    <dgm:pt modelId="{45D5A1AE-709B-4E1C-9A66-22089AA75911}" type="pres">
      <dgm:prSet presAssocID="{E5621C0E-CC7B-4DA9-BBD7-FA712B392163}" presName="level" presStyleLbl="node1" presStyleIdx="2" presStyleCnt="4">
        <dgm:presLayoutVars>
          <dgm:chMax val="1"/>
          <dgm:bulletEnabled val="1"/>
        </dgm:presLayoutVars>
      </dgm:prSet>
      <dgm:spPr/>
    </dgm:pt>
    <dgm:pt modelId="{E32A4DC8-9B1A-4064-8735-60ACB1CD4213}" type="pres">
      <dgm:prSet presAssocID="{E5621C0E-CC7B-4DA9-BBD7-FA712B392163}" presName="levelTx" presStyleLbl="revTx" presStyleIdx="0" presStyleCnt="0">
        <dgm:presLayoutVars>
          <dgm:chMax val="1"/>
          <dgm:bulletEnabled val="1"/>
        </dgm:presLayoutVars>
      </dgm:prSet>
      <dgm:spPr/>
    </dgm:pt>
    <dgm:pt modelId="{F6137F7E-9A02-4E29-BAB3-FAD99C5CF954}" type="pres">
      <dgm:prSet presAssocID="{CE57EEC8-0D6F-4536-99D3-AB43B11E5886}" presName="Name8" presStyleCnt="0"/>
      <dgm:spPr/>
    </dgm:pt>
    <dgm:pt modelId="{B42EBBCD-4624-4D39-8C82-88E0C3C33517}" type="pres">
      <dgm:prSet presAssocID="{CE57EEC8-0D6F-4536-99D3-AB43B11E5886}" presName="level" presStyleLbl="node1" presStyleIdx="3" presStyleCnt="4">
        <dgm:presLayoutVars>
          <dgm:chMax val="1"/>
          <dgm:bulletEnabled val="1"/>
        </dgm:presLayoutVars>
      </dgm:prSet>
      <dgm:spPr/>
    </dgm:pt>
    <dgm:pt modelId="{F0BF7AF1-B3B6-40DB-B995-388E3F36A45E}" type="pres">
      <dgm:prSet presAssocID="{CE57EEC8-0D6F-4536-99D3-AB43B11E5886}" presName="levelTx" presStyleLbl="revTx" presStyleIdx="0" presStyleCnt="0">
        <dgm:presLayoutVars>
          <dgm:chMax val="1"/>
          <dgm:bulletEnabled val="1"/>
        </dgm:presLayoutVars>
      </dgm:prSet>
      <dgm:spPr/>
    </dgm:pt>
  </dgm:ptLst>
  <dgm:cxnLst>
    <dgm:cxn modelId="{82588317-E204-4093-BE27-01F4367BB6AC}" type="presOf" srcId="{39959650-1FB5-459E-8A98-8FE6FB82F73F}" destId="{B503BE3E-1E69-4FBC-8DA6-800FF9B78F52}" srcOrd="0" destOrd="0" presId="urn:microsoft.com/office/officeart/2005/8/layout/pyramid1"/>
    <dgm:cxn modelId="{50A67534-64E8-4C19-8676-5125F609886F}" srcId="{39959650-1FB5-459E-8A98-8FE6FB82F73F}" destId="{959FF432-C0D6-4A89-932B-44DE10B420D2}" srcOrd="1" destOrd="0" parTransId="{236AB403-8C7E-4808-B548-66C166C65670}" sibTransId="{30E5EE55-2EBE-42F9-8352-64AAFE44E9C2}"/>
    <dgm:cxn modelId="{DFDD4646-6104-472E-9E30-416EBB540B93}" type="presOf" srcId="{60C2922A-AA6C-4B8F-84C4-A8F5FF61FDF3}" destId="{06274B9C-02B1-4372-93B9-0179261EC1F2}" srcOrd="0" destOrd="0" presId="urn:microsoft.com/office/officeart/2005/8/layout/pyramid1"/>
    <dgm:cxn modelId="{FB35C45A-0351-4A14-86C5-211E3FBEBFFB}" srcId="{39959650-1FB5-459E-8A98-8FE6FB82F73F}" destId="{60C2922A-AA6C-4B8F-84C4-A8F5FF61FDF3}" srcOrd="0" destOrd="0" parTransId="{DACD9BE8-61D8-462F-A01B-43F39E251692}" sibTransId="{289F3ED4-519A-4B67-9D38-564EFD3496F3}"/>
    <dgm:cxn modelId="{E2DB5085-F6EA-4CE6-8860-676754730DD9}" type="presOf" srcId="{959FF432-C0D6-4A89-932B-44DE10B420D2}" destId="{B6EACE20-A9C1-4B2A-969C-3F272EF71AC2}" srcOrd="1" destOrd="0" presId="urn:microsoft.com/office/officeart/2005/8/layout/pyramid1"/>
    <dgm:cxn modelId="{8BE93489-E811-4A5E-837F-46B78396D7C2}" type="presOf" srcId="{959FF432-C0D6-4A89-932B-44DE10B420D2}" destId="{3EFEC83B-CDC4-4511-B016-F1CF5E1761A9}" srcOrd="0" destOrd="0" presId="urn:microsoft.com/office/officeart/2005/8/layout/pyramid1"/>
    <dgm:cxn modelId="{B08D1591-E286-4E22-A151-79B2C5637534}" type="presOf" srcId="{E5621C0E-CC7B-4DA9-BBD7-FA712B392163}" destId="{E32A4DC8-9B1A-4064-8735-60ACB1CD4213}" srcOrd="1" destOrd="0" presId="urn:microsoft.com/office/officeart/2005/8/layout/pyramid1"/>
    <dgm:cxn modelId="{7C021392-3564-4224-ABFA-DC587FA3CEC2}" type="presOf" srcId="{60C2922A-AA6C-4B8F-84C4-A8F5FF61FDF3}" destId="{A6882283-58A4-4664-B8ED-B65CAD8040C9}" srcOrd="1" destOrd="0" presId="urn:microsoft.com/office/officeart/2005/8/layout/pyramid1"/>
    <dgm:cxn modelId="{1BBDFAAD-B198-4E09-9434-7D37308A40B5}" type="presOf" srcId="{E5621C0E-CC7B-4DA9-BBD7-FA712B392163}" destId="{45D5A1AE-709B-4E1C-9A66-22089AA75911}" srcOrd="0" destOrd="0" presId="urn:microsoft.com/office/officeart/2005/8/layout/pyramid1"/>
    <dgm:cxn modelId="{DE99E5CD-72D0-4321-AC84-E056786518D4}" type="presOf" srcId="{CE57EEC8-0D6F-4536-99D3-AB43B11E5886}" destId="{F0BF7AF1-B3B6-40DB-B995-388E3F36A45E}" srcOrd="1" destOrd="0" presId="urn:microsoft.com/office/officeart/2005/8/layout/pyramid1"/>
    <dgm:cxn modelId="{AE1F90DA-CDC4-4325-A2DB-ADC42C0E455D}" srcId="{39959650-1FB5-459E-8A98-8FE6FB82F73F}" destId="{E5621C0E-CC7B-4DA9-BBD7-FA712B392163}" srcOrd="2" destOrd="0" parTransId="{A6A197B8-440F-47CA-9DCD-BDB568C4C01E}" sibTransId="{A5F0985E-61C2-40E5-B266-5B403177C180}"/>
    <dgm:cxn modelId="{469A7FDB-B43A-4DE1-B50E-491F7B08EA11}" srcId="{39959650-1FB5-459E-8A98-8FE6FB82F73F}" destId="{CE57EEC8-0D6F-4536-99D3-AB43B11E5886}" srcOrd="3" destOrd="0" parTransId="{7D1C9DFC-FA97-44C8-B421-AD76B41E7B36}" sibTransId="{0F7CE0F9-8692-43F5-8F4F-6C7AECD434CE}"/>
    <dgm:cxn modelId="{320B8BDF-7101-4DA0-8C92-4A6B039F95CE}" type="presOf" srcId="{CE57EEC8-0D6F-4536-99D3-AB43B11E5886}" destId="{B42EBBCD-4624-4D39-8C82-88E0C3C33517}" srcOrd="0" destOrd="0" presId="urn:microsoft.com/office/officeart/2005/8/layout/pyramid1"/>
    <dgm:cxn modelId="{9D8DC87B-3E13-4CEF-84F9-AA9AB1C9ACCE}" type="presParOf" srcId="{B503BE3E-1E69-4FBC-8DA6-800FF9B78F52}" destId="{B0AA6079-3C79-4907-8F6B-5193367C9A65}" srcOrd="0" destOrd="0" presId="urn:microsoft.com/office/officeart/2005/8/layout/pyramid1"/>
    <dgm:cxn modelId="{BA45BF4B-E427-44C4-BB8B-1EFB8DBFFC7F}" type="presParOf" srcId="{B0AA6079-3C79-4907-8F6B-5193367C9A65}" destId="{06274B9C-02B1-4372-93B9-0179261EC1F2}" srcOrd="0" destOrd="0" presId="urn:microsoft.com/office/officeart/2005/8/layout/pyramid1"/>
    <dgm:cxn modelId="{7D6CD524-7535-4E62-9A88-03A40D3C2ED7}" type="presParOf" srcId="{B0AA6079-3C79-4907-8F6B-5193367C9A65}" destId="{A6882283-58A4-4664-B8ED-B65CAD8040C9}" srcOrd="1" destOrd="0" presId="urn:microsoft.com/office/officeart/2005/8/layout/pyramid1"/>
    <dgm:cxn modelId="{13BA6BE8-1DA0-4484-95BC-B23E69FB1F0B}" type="presParOf" srcId="{B503BE3E-1E69-4FBC-8DA6-800FF9B78F52}" destId="{B50911A8-607A-4894-B778-A4E3F5664E3E}" srcOrd="1" destOrd="0" presId="urn:microsoft.com/office/officeart/2005/8/layout/pyramid1"/>
    <dgm:cxn modelId="{7135B0CA-DA49-4A27-9581-57B45D9B4067}" type="presParOf" srcId="{B50911A8-607A-4894-B778-A4E3F5664E3E}" destId="{3EFEC83B-CDC4-4511-B016-F1CF5E1761A9}" srcOrd="0" destOrd="0" presId="urn:microsoft.com/office/officeart/2005/8/layout/pyramid1"/>
    <dgm:cxn modelId="{116BDFFE-2F8E-4F94-84D7-786DBC9BEC5C}" type="presParOf" srcId="{B50911A8-607A-4894-B778-A4E3F5664E3E}" destId="{B6EACE20-A9C1-4B2A-969C-3F272EF71AC2}" srcOrd="1" destOrd="0" presId="urn:microsoft.com/office/officeart/2005/8/layout/pyramid1"/>
    <dgm:cxn modelId="{BF44828F-B0A6-433D-9107-294751C5FCD1}" type="presParOf" srcId="{B503BE3E-1E69-4FBC-8DA6-800FF9B78F52}" destId="{93F43554-F1D3-41BF-8B9E-9255AF9C9C48}" srcOrd="2" destOrd="0" presId="urn:microsoft.com/office/officeart/2005/8/layout/pyramid1"/>
    <dgm:cxn modelId="{D623E26D-5E7A-4857-A647-07472D7F3223}" type="presParOf" srcId="{93F43554-F1D3-41BF-8B9E-9255AF9C9C48}" destId="{45D5A1AE-709B-4E1C-9A66-22089AA75911}" srcOrd="0" destOrd="0" presId="urn:microsoft.com/office/officeart/2005/8/layout/pyramid1"/>
    <dgm:cxn modelId="{2DBB6E9C-FD1F-476A-BC5F-1183000C6FCE}" type="presParOf" srcId="{93F43554-F1D3-41BF-8B9E-9255AF9C9C48}" destId="{E32A4DC8-9B1A-4064-8735-60ACB1CD4213}" srcOrd="1" destOrd="0" presId="urn:microsoft.com/office/officeart/2005/8/layout/pyramid1"/>
    <dgm:cxn modelId="{8F6469C2-9FCB-4957-8258-8A9D14D43563}" type="presParOf" srcId="{B503BE3E-1E69-4FBC-8DA6-800FF9B78F52}" destId="{F6137F7E-9A02-4E29-BAB3-FAD99C5CF954}" srcOrd="3" destOrd="0" presId="urn:microsoft.com/office/officeart/2005/8/layout/pyramid1"/>
    <dgm:cxn modelId="{36644611-9E7D-4F64-9468-783475691C73}" type="presParOf" srcId="{F6137F7E-9A02-4E29-BAB3-FAD99C5CF954}" destId="{B42EBBCD-4624-4D39-8C82-88E0C3C33517}" srcOrd="0" destOrd="0" presId="urn:microsoft.com/office/officeart/2005/8/layout/pyramid1"/>
    <dgm:cxn modelId="{17B2A4C9-9432-47D9-8D0D-E07D1E842961}" type="presParOf" srcId="{F6137F7E-9A02-4E29-BAB3-FAD99C5CF954}" destId="{F0BF7AF1-B3B6-40DB-B995-388E3F36A45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a:solidFill>
          <a:schemeClr val="bg2"/>
        </a:solidFill>
        <a:ln>
          <a:solidFill>
            <a:schemeClr val="bg1">
              <a:lumMod val="75000"/>
            </a:schemeClr>
          </a:solidFill>
        </a:ln>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a:ln>
          <a:solidFill>
            <a:schemeClr val="bg1">
              <a:lumMod val="75000"/>
            </a:schemeClr>
          </a:solidFill>
        </a:ln>
      </dgm:spPr>
      <dgm:t>
        <a:bodyPr/>
        <a:lstStyle/>
        <a:p>
          <a:r>
            <a:rPr lang="en-US" dirty="0">
              <a:solidFill>
                <a:schemeClr val="bg1">
                  <a:lumMod val="85000"/>
                </a:schemeClr>
              </a:solidFill>
            </a:rPr>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a:solidFill>
          <a:schemeClr val="bg2"/>
        </a:solidFill>
        <a:ln>
          <a:solidFill>
            <a:schemeClr val="bg1">
              <a:lumMod val="75000"/>
            </a:schemeClr>
          </a:solidFill>
        </a:ln>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a:ln>
          <a:solidFill>
            <a:schemeClr val="bg1">
              <a:lumMod val="75000"/>
            </a:schemeClr>
          </a:solidFill>
        </a:ln>
      </dgm:spPr>
      <dgm:t>
        <a:bodyPr/>
        <a:lstStyle/>
        <a:p>
          <a:r>
            <a:rPr lang="en-US" dirty="0">
              <a:solidFill>
                <a:schemeClr val="bg1">
                  <a:lumMod val="85000"/>
                </a:schemeClr>
              </a:solidFill>
            </a:rPr>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a:ln>
          <a:solidFill>
            <a:schemeClr val="bg1">
              <a:lumMod val="75000"/>
            </a:schemeClr>
          </a:solidFill>
        </a:ln>
      </dgm:spPr>
      <dgm:t>
        <a:bodyPr/>
        <a:lstStyle/>
        <a:p>
          <a:r>
            <a:rPr lang="en-US" dirty="0">
              <a:solidFill>
                <a:schemeClr val="bg1">
                  <a:lumMod val="85000"/>
                </a:schemeClr>
              </a:solidFill>
            </a:rPr>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a:ln>
          <a:solidFill>
            <a:schemeClr val="bg1">
              <a:lumMod val="75000"/>
            </a:schemeClr>
          </a:solidFill>
        </a:ln>
      </dgm:spPr>
      <dgm:t>
        <a:bodyPr/>
        <a:lstStyle/>
        <a:p>
          <a:r>
            <a:rPr lang="en-US" dirty="0">
              <a:solidFill>
                <a:schemeClr val="bg1">
                  <a:lumMod val="85000"/>
                </a:schemeClr>
              </a:solidFill>
            </a:rPr>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a:ln>
          <a:solidFill>
            <a:schemeClr val="bg1">
              <a:lumMod val="75000"/>
            </a:schemeClr>
          </a:solidFill>
        </a:ln>
      </dgm:spPr>
      <dgm:t>
        <a:bodyPr/>
        <a:lstStyle/>
        <a:p>
          <a:r>
            <a:rPr lang="en-US" dirty="0">
              <a:solidFill>
                <a:schemeClr val="bg1">
                  <a:lumMod val="85000"/>
                </a:schemeClr>
              </a:solidFill>
            </a:rPr>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a:ln>
          <a:solidFill>
            <a:schemeClr val="bg1">
              <a:lumMod val="75000"/>
            </a:schemeClr>
          </a:solidFill>
        </a:ln>
      </dgm:spPr>
      <dgm:t>
        <a:bodyPr/>
        <a:lstStyle/>
        <a:p>
          <a:r>
            <a:rPr lang="en-US" dirty="0">
              <a:solidFill>
                <a:schemeClr val="bg1">
                  <a:lumMod val="85000"/>
                </a:schemeClr>
              </a:solidFill>
            </a:rPr>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a:ln>
          <a:solidFill>
            <a:schemeClr val="bg1">
              <a:lumMod val="75000"/>
            </a:schemeClr>
          </a:solidFill>
        </a:ln>
      </dgm:spPr>
      <dgm:t>
        <a:bodyPr/>
        <a:lstStyle/>
        <a:p>
          <a:r>
            <a:rPr lang="en-US" dirty="0">
              <a:solidFill>
                <a:schemeClr val="bg1">
                  <a:lumMod val="85000"/>
                </a:schemeClr>
              </a:solidFill>
            </a:rPr>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a:ln>
          <a:solidFill>
            <a:schemeClr val="bg1">
              <a:lumMod val="75000"/>
            </a:schemeClr>
          </a:solidFill>
        </a:ln>
      </dgm:spPr>
      <dgm:t>
        <a:bodyPr/>
        <a:lstStyle/>
        <a:p>
          <a:r>
            <a:rPr lang="en-US" dirty="0">
              <a:solidFill>
                <a:schemeClr val="bg1">
                  <a:lumMod val="85000"/>
                </a:schemeClr>
              </a:solidFill>
            </a:rPr>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b="1" u="sng" dirty="0"/>
            <a:t>Inform questions, methods for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custLinFactNeighborY="0">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dgm:t>
        <a:bodyPr/>
        <a:lstStyle/>
        <a:p>
          <a:r>
            <a:rPr lang="en-US" dirty="0"/>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dgm:t>
        <a:bodyPr/>
        <a:lstStyle/>
        <a:p>
          <a:r>
            <a:rPr lang="en-US" dirty="0"/>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dgm:t>
        <a:bodyPr/>
        <a:lstStyle/>
        <a:p>
          <a:r>
            <a:rPr lang="en-US" dirty="0"/>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dgm:t>
        <a:bodyPr/>
        <a:lstStyle/>
        <a:p>
          <a:r>
            <a:rPr lang="en-US" dirty="0"/>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dgm:t>
        <a:bodyPr/>
        <a:lstStyle/>
        <a:p>
          <a:r>
            <a:rPr lang="en-US" dirty="0"/>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dgm:t>
        <a:bodyPr/>
        <a:lstStyle/>
        <a:p>
          <a:r>
            <a:rPr lang="en-US" dirty="0"/>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dgm:t>
        <a:bodyPr/>
        <a:lstStyle/>
        <a:p>
          <a:r>
            <a:rPr lang="en-US" dirty="0"/>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dgm:t>
        <a:bodyPr/>
        <a:lstStyle/>
        <a:p>
          <a:r>
            <a:rPr lang="en-US" dirty="0"/>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Raise new questions to guide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FA951F-A9E1-4B48-87E0-C14829231D3C}"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C731ADA2-6560-40E3-9915-4EFDC45C42CA}">
      <dgm:prSet phldrT="[Text]"/>
      <dgm:spPr/>
      <dgm:t>
        <a:bodyPr/>
        <a:lstStyle/>
        <a:p>
          <a:r>
            <a:rPr lang="en-US" dirty="0"/>
            <a:t>15</a:t>
          </a:r>
        </a:p>
      </dgm:t>
    </dgm:pt>
    <dgm:pt modelId="{AFB6CB44-B293-42E6-91F0-5CBEE3432B16}" type="parTrans" cxnId="{317C578D-D256-48E9-B757-DF5ED52A70DF}">
      <dgm:prSet/>
      <dgm:spPr/>
      <dgm:t>
        <a:bodyPr/>
        <a:lstStyle/>
        <a:p>
          <a:endParaRPr lang="en-US"/>
        </a:p>
      </dgm:t>
    </dgm:pt>
    <dgm:pt modelId="{D54C195F-F73D-4A3C-A131-E062D7AEFABD}" type="sibTrans" cxnId="{317C578D-D256-48E9-B757-DF5ED52A70DF}">
      <dgm:prSet/>
      <dgm:spPr/>
      <dgm:t>
        <a:bodyPr/>
        <a:lstStyle/>
        <a:p>
          <a:endParaRPr lang="en-US"/>
        </a:p>
      </dgm:t>
    </dgm:pt>
    <dgm:pt modelId="{BA5BA9D1-9969-4009-BF4A-0E6967E5D9A2}">
      <dgm:prSet phldrT="[Text]"/>
      <dgm:spPr/>
      <dgm:t>
        <a:bodyPr/>
        <a:lstStyle/>
        <a:p>
          <a:r>
            <a:rPr lang="en-US" dirty="0"/>
            <a:t>50</a:t>
          </a:r>
        </a:p>
      </dgm:t>
    </dgm:pt>
    <dgm:pt modelId="{4A29E424-C36E-429D-9FCB-00342BE28CE6}" type="parTrans" cxnId="{B057CA2B-4D07-4363-9055-B8B091A94F96}">
      <dgm:prSet/>
      <dgm:spPr/>
      <dgm:t>
        <a:bodyPr/>
        <a:lstStyle/>
        <a:p>
          <a:endParaRPr lang="en-US"/>
        </a:p>
      </dgm:t>
    </dgm:pt>
    <dgm:pt modelId="{9F07627D-506C-4DEB-AE80-54B4046F6799}" type="sibTrans" cxnId="{B057CA2B-4D07-4363-9055-B8B091A94F96}">
      <dgm:prSet/>
      <dgm:spPr/>
      <dgm:t>
        <a:bodyPr/>
        <a:lstStyle/>
        <a:p>
          <a:endParaRPr lang="en-US"/>
        </a:p>
      </dgm:t>
    </dgm:pt>
    <dgm:pt modelId="{215ACE59-DA51-45B2-A8D8-BB0DB8D8E61C}">
      <dgm:prSet phldrT="[Text]"/>
      <dgm:spPr/>
      <dgm:t>
        <a:bodyPr/>
        <a:lstStyle/>
        <a:p>
          <a:r>
            <a:rPr lang="en-US" dirty="0"/>
            <a:t>50</a:t>
          </a:r>
        </a:p>
      </dgm:t>
    </dgm:pt>
    <dgm:pt modelId="{19D836B4-18CE-41F6-A4E8-18F7A2AB2C20}" type="parTrans" cxnId="{475156B2-767E-4B76-96F6-9C1662137355}">
      <dgm:prSet/>
      <dgm:spPr/>
      <dgm:t>
        <a:bodyPr/>
        <a:lstStyle/>
        <a:p>
          <a:endParaRPr lang="en-US"/>
        </a:p>
      </dgm:t>
    </dgm:pt>
    <dgm:pt modelId="{5C9330B9-91EF-42CE-8A9B-81D0C1FE671A}" type="sibTrans" cxnId="{475156B2-767E-4B76-96F6-9C1662137355}">
      <dgm:prSet/>
      <dgm:spPr/>
      <dgm:t>
        <a:bodyPr/>
        <a:lstStyle/>
        <a:p>
          <a:endParaRPr lang="en-US"/>
        </a:p>
      </dgm:t>
    </dgm:pt>
    <dgm:pt modelId="{D896D24A-5CA1-4E81-98CD-9652EA2B470E}">
      <dgm:prSet phldrT="[Text]"/>
      <dgm:spPr/>
      <dgm:t>
        <a:bodyPr/>
        <a:lstStyle/>
        <a:p>
          <a:r>
            <a:rPr lang="en-US" dirty="0"/>
            <a:t>50</a:t>
          </a:r>
        </a:p>
      </dgm:t>
    </dgm:pt>
    <dgm:pt modelId="{A51843E9-2414-4943-B131-F1E95E76B8CE}" type="parTrans" cxnId="{2ECED411-E137-4DA4-95D1-0FD893BE13A5}">
      <dgm:prSet/>
      <dgm:spPr/>
      <dgm:t>
        <a:bodyPr/>
        <a:lstStyle/>
        <a:p>
          <a:endParaRPr lang="en-US"/>
        </a:p>
      </dgm:t>
    </dgm:pt>
    <dgm:pt modelId="{44B40D0F-F861-4D0C-8206-BEFD9F76DC70}" type="sibTrans" cxnId="{2ECED411-E137-4DA4-95D1-0FD893BE13A5}">
      <dgm:prSet/>
      <dgm:spPr/>
      <dgm:t>
        <a:bodyPr/>
        <a:lstStyle/>
        <a:p>
          <a:endParaRPr lang="en-US"/>
        </a:p>
      </dgm:t>
    </dgm:pt>
    <dgm:pt modelId="{E96B55BF-E08F-4782-B42B-D617964F2E7E}">
      <dgm:prSet phldrT="[Text]"/>
      <dgm:spPr/>
      <dgm:t>
        <a:bodyPr/>
        <a:lstStyle/>
        <a:p>
          <a:r>
            <a:rPr lang="en-US" dirty="0"/>
            <a:t>250</a:t>
          </a:r>
        </a:p>
      </dgm:t>
    </dgm:pt>
    <dgm:pt modelId="{36D36C0E-A681-4664-A0B0-BC0EC6FD1B5C}" type="parTrans" cxnId="{2152B947-7646-48DB-89CE-2767AEE2E932}">
      <dgm:prSet/>
      <dgm:spPr/>
      <dgm:t>
        <a:bodyPr/>
        <a:lstStyle/>
        <a:p>
          <a:endParaRPr lang="en-US"/>
        </a:p>
      </dgm:t>
    </dgm:pt>
    <dgm:pt modelId="{A5D6D05F-1DD8-4BC6-B1E5-17A324A4C10F}" type="sibTrans" cxnId="{2152B947-7646-48DB-89CE-2767AEE2E932}">
      <dgm:prSet/>
      <dgm:spPr/>
      <dgm:t>
        <a:bodyPr/>
        <a:lstStyle/>
        <a:p>
          <a:endParaRPr lang="en-US"/>
        </a:p>
      </dgm:t>
    </dgm:pt>
    <dgm:pt modelId="{BF76DB91-DCFF-4AB7-B8A5-FF508AEA2069}">
      <dgm:prSet phldrT="[Text]"/>
      <dgm:spPr/>
      <dgm:t>
        <a:bodyPr/>
        <a:lstStyle/>
        <a:p>
          <a:r>
            <a:rPr lang="en-US" dirty="0"/>
            <a:t>700</a:t>
          </a:r>
        </a:p>
      </dgm:t>
    </dgm:pt>
    <dgm:pt modelId="{52D2A828-F00E-4ECB-9DEA-8F3FB4A74F30}" type="parTrans" cxnId="{6A1B9748-B658-4A45-AE47-D372D6D589F1}">
      <dgm:prSet/>
      <dgm:spPr/>
      <dgm:t>
        <a:bodyPr/>
        <a:lstStyle/>
        <a:p>
          <a:endParaRPr lang="en-US"/>
        </a:p>
      </dgm:t>
    </dgm:pt>
    <dgm:pt modelId="{5F98D7C6-FC9E-41F8-BC10-3AF76004F5CA}" type="sibTrans" cxnId="{6A1B9748-B658-4A45-AE47-D372D6D589F1}">
      <dgm:prSet/>
      <dgm:spPr/>
      <dgm:t>
        <a:bodyPr/>
        <a:lstStyle/>
        <a:p>
          <a:endParaRPr lang="en-US"/>
        </a:p>
      </dgm:t>
    </dgm:pt>
    <dgm:pt modelId="{8D0C3804-5B99-49AD-81D3-480307B7A0CC}">
      <dgm:prSet phldrT="[Text]"/>
      <dgm:spPr/>
      <dgm:t>
        <a:bodyPr/>
        <a:lstStyle/>
        <a:p>
          <a:r>
            <a:rPr lang="en-US" dirty="0"/>
            <a:t>5000</a:t>
          </a:r>
        </a:p>
      </dgm:t>
    </dgm:pt>
    <dgm:pt modelId="{9A9BA64F-41D3-448D-804C-ED65166FF125}" type="parTrans" cxnId="{D2F7AF2F-965E-45AB-B904-75A1617657DC}">
      <dgm:prSet/>
      <dgm:spPr/>
      <dgm:t>
        <a:bodyPr/>
        <a:lstStyle/>
        <a:p>
          <a:endParaRPr lang="en-US"/>
        </a:p>
      </dgm:t>
    </dgm:pt>
    <dgm:pt modelId="{0E3C63C6-2D44-428D-9663-BD291AD24E68}" type="sibTrans" cxnId="{D2F7AF2F-965E-45AB-B904-75A1617657DC}">
      <dgm:prSet/>
      <dgm:spPr/>
      <dgm:t>
        <a:bodyPr/>
        <a:lstStyle/>
        <a:p>
          <a:endParaRPr lang="en-US"/>
        </a:p>
      </dgm:t>
    </dgm:pt>
    <dgm:pt modelId="{4C946345-3786-495E-BC21-6BE0A1885BED}" type="pres">
      <dgm:prSet presAssocID="{3CFA951F-A9E1-4B48-87E0-C14829231D3C}" presName="Name0" presStyleCnt="0">
        <dgm:presLayoutVars>
          <dgm:chMax val="11"/>
          <dgm:chPref val="11"/>
          <dgm:dir/>
          <dgm:resizeHandles/>
        </dgm:presLayoutVars>
      </dgm:prSet>
      <dgm:spPr/>
    </dgm:pt>
    <dgm:pt modelId="{3DE1296B-F1E2-4F99-A1BE-AAD04F77F641}" type="pres">
      <dgm:prSet presAssocID="{8D0C3804-5B99-49AD-81D3-480307B7A0CC}" presName="Accent7" presStyleCnt="0"/>
      <dgm:spPr/>
    </dgm:pt>
    <dgm:pt modelId="{40F3DDE4-A3BD-4498-9F51-F34887747246}" type="pres">
      <dgm:prSet presAssocID="{8D0C3804-5B99-49AD-81D3-480307B7A0CC}" presName="Accent" presStyleLbl="node1" presStyleIdx="0" presStyleCnt="7"/>
      <dgm:spPr/>
    </dgm:pt>
    <dgm:pt modelId="{FEAD0ECD-6CC5-4345-9DAA-74764D360A9E}" type="pres">
      <dgm:prSet presAssocID="{8D0C3804-5B99-49AD-81D3-480307B7A0CC}" presName="ParentBackground7" presStyleCnt="0"/>
      <dgm:spPr/>
    </dgm:pt>
    <dgm:pt modelId="{4C421A70-D622-4F34-A5CC-899446C97E05}" type="pres">
      <dgm:prSet presAssocID="{8D0C3804-5B99-49AD-81D3-480307B7A0CC}" presName="ParentBackground" presStyleLbl="fgAcc1" presStyleIdx="0" presStyleCnt="7"/>
      <dgm:spPr/>
    </dgm:pt>
    <dgm:pt modelId="{604E8D48-A490-4E1B-9A97-BD576C534DEC}" type="pres">
      <dgm:prSet presAssocID="{8D0C3804-5B99-49AD-81D3-480307B7A0CC}" presName="Parent7" presStyleLbl="revTx" presStyleIdx="0" presStyleCnt="0">
        <dgm:presLayoutVars>
          <dgm:chMax val="1"/>
          <dgm:chPref val="1"/>
          <dgm:bulletEnabled val="1"/>
        </dgm:presLayoutVars>
      </dgm:prSet>
      <dgm:spPr/>
    </dgm:pt>
    <dgm:pt modelId="{55653780-92DB-4868-93A2-8E985E80F771}" type="pres">
      <dgm:prSet presAssocID="{BF76DB91-DCFF-4AB7-B8A5-FF508AEA2069}" presName="Accent6" presStyleCnt="0"/>
      <dgm:spPr/>
    </dgm:pt>
    <dgm:pt modelId="{814C67B4-F17A-45D2-8299-38D8E597398A}" type="pres">
      <dgm:prSet presAssocID="{BF76DB91-DCFF-4AB7-B8A5-FF508AEA2069}" presName="Accent" presStyleLbl="node1" presStyleIdx="1" presStyleCnt="7"/>
      <dgm:spPr/>
    </dgm:pt>
    <dgm:pt modelId="{977B4B57-BE0E-41A4-A542-7B5A95C8F258}" type="pres">
      <dgm:prSet presAssocID="{BF76DB91-DCFF-4AB7-B8A5-FF508AEA2069}" presName="ParentBackground6" presStyleCnt="0"/>
      <dgm:spPr/>
    </dgm:pt>
    <dgm:pt modelId="{80FC1B7E-A85B-486E-A331-61B362896A9F}" type="pres">
      <dgm:prSet presAssocID="{BF76DB91-DCFF-4AB7-B8A5-FF508AEA2069}" presName="ParentBackground" presStyleLbl="fgAcc1" presStyleIdx="1" presStyleCnt="7"/>
      <dgm:spPr/>
    </dgm:pt>
    <dgm:pt modelId="{906DC2F0-36AA-4FAE-8F0C-C41BE7E59897}" type="pres">
      <dgm:prSet presAssocID="{BF76DB91-DCFF-4AB7-B8A5-FF508AEA2069}" presName="Parent6" presStyleLbl="revTx" presStyleIdx="0" presStyleCnt="0">
        <dgm:presLayoutVars>
          <dgm:chMax val="1"/>
          <dgm:chPref val="1"/>
          <dgm:bulletEnabled val="1"/>
        </dgm:presLayoutVars>
      </dgm:prSet>
      <dgm:spPr/>
    </dgm:pt>
    <dgm:pt modelId="{3ED1AD47-E5E1-4B01-8D4B-35F3547F8D5A}" type="pres">
      <dgm:prSet presAssocID="{E96B55BF-E08F-4782-B42B-D617964F2E7E}" presName="Accent5" presStyleCnt="0"/>
      <dgm:spPr/>
    </dgm:pt>
    <dgm:pt modelId="{F5001CDD-E526-4147-BD15-48F5456CEFE6}" type="pres">
      <dgm:prSet presAssocID="{E96B55BF-E08F-4782-B42B-D617964F2E7E}" presName="Accent" presStyleLbl="node1" presStyleIdx="2" presStyleCnt="7"/>
      <dgm:spPr/>
    </dgm:pt>
    <dgm:pt modelId="{4AE56131-DE73-43B9-9E75-88A00D9B1461}" type="pres">
      <dgm:prSet presAssocID="{E96B55BF-E08F-4782-B42B-D617964F2E7E}" presName="ParentBackground5" presStyleCnt="0"/>
      <dgm:spPr/>
    </dgm:pt>
    <dgm:pt modelId="{36521884-D439-4E70-B811-EB4B94B00031}" type="pres">
      <dgm:prSet presAssocID="{E96B55BF-E08F-4782-B42B-D617964F2E7E}" presName="ParentBackground" presStyleLbl="fgAcc1" presStyleIdx="2" presStyleCnt="7"/>
      <dgm:spPr/>
    </dgm:pt>
    <dgm:pt modelId="{D35EB16E-B9A8-4D8D-8D72-625D27ADECA1}" type="pres">
      <dgm:prSet presAssocID="{E96B55BF-E08F-4782-B42B-D617964F2E7E}" presName="Parent5" presStyleLbl="revTx" presStyleIdx="0" presStyleCnt="0">
        <dgm:presLayoutVars>
          <dgm:chMax val="1"/>
          <dgm:chPref val="1"/>
          <dgm:bulletEnabled val="1"/>
        </dgm:presLayoutVars>
      </dgm:prSet>
      <dgm:spPr/>
    </dgm:pt>
    <dgm:pt modelId="{096194B6-8275-43C9-9C3D-D8F0BEBCFDB4}" type="pres">
      <dgm:prSet presAssocID="{D896D24A-5CA1-4E81-98CD-9652EA2B470E}" presName="Accent4" presStyleCnt="0"/>
      <dgm:spPr/>
    </dgm:pt>
    <dgm:pt modelId="{2AB9103D-2B86-4051-8EB7-B20A53A02474}" type="pres">
      <dgm:prSet presAssocID="{D896D24A-5CA1-4E81-98CD-9652EA2B470E}" presName="Accent" presStyleLbl="node1" presStyleIdx="3" presStyleCnt="7"/>
      <dgm:spPr/>
    </dgm:pt>
    <dgm:pt modelId="{3B2F5D2D-212A-4746-97AB-F36159B42B86}" type="pres">
      <dgm:prSet presAssocID="{D896D24A-5CA1-4E81-98CD-9652EA2B470E}" presName="ParentBackground4" presStyleCnt="0"/>
      <dgm:spPr/>
    </dgm:pt>
    <dgm:pt modelId="{85E1CE68-E283-4B97-8158-EBB7608D7827}" type="pres">
      <dgm:prSet presAssocID="{D896D24A-5CA1-4E81-98CD-9652EA2B470E}" presName="ParentBackground" presStyleLbl="fgAcc1" presStyleIdx="3" presStyleCnt="7"/>
      <dgm:spPr/>
    </dgm:pt>
    <dgm:pt modelId="{F55F89E7-0537-4DA5-A498-16F6E58304F4}" type="pres">
      <dgm:prSet presAssocID="{D896D24A-5CA1-4E81-98CD-9652EA2B470E}" presName="Parent4" presStyleLbl="revTx" presStyleIdx="0" presStyleCnt="0">
        <dgm:presLayoutVars>
          <dgm:chMax val="1"/>
          <dgm:chPref val="1"/>
          <dgm:bulletEnabled val="1"/>
        </dgm:presLayoutVars>
      </dgm:prSet>
      <dgm:spPr/>
    </dgm:pt>
    <dgm:pt modelId="{7EF87E16-2636-46F5-8207-1D6BAC96899E}" type="pres">
      <dgm:prSet presAssocID="{215ACE59-DA51-45B2-A8D8-BB0DB8D8E61C}" presName="Accent3" presStyleCnt="0"/>
      <dgm:spPr/>
    </dgm:pt>
    <dgm:pt modelId="{E6B169AF-3F6E-4193-AA1B-D8640B65E698}" type="pres">
      <dgm:prSet presAssocID="{215ACE59-DA51-45B2-A8D8-BB0DB8D8E61C}" presName="Accent" presStyleLbl="node1" presStyleIdx="4" presStyleCnt="7"/>
      <dgm:spPr/>
    </dgm:pt>
    <dgm:pt modelId="{0D96993D-B5A8-446D-A2B3-A5993D94BE73}" type="pres">
      <dgm:prSet presAssocID="{215ACE59-DA51-45B2-A8D8-BB0DB8D8E61C}" presName="ParentBackground3" presStyleCnt="0"/>
      <dgm:spPr/>
    </dgm:pt>
    <dgm:pt modelId="{D59693CD-A6FD-4DAC-A39D-BBDB6AB33D45}" type="pres">
      <dgm:prSet presAssocID="{215ACE59-DA51-45B2-A8D8-BB0DB8D8E61C}" presName="ParentBackground" presStyleLbl="fgAcc1" presStyleIdx="4" presStyleCnt="7"/>
      <dgm:spPr/>
    </dgm:pt>
    <dgm:pt modelId="{A954AE9F-042F-4CB1-BD13-31BD236BA76F}" type="pres">
      <dgm:prSet presAssocID="{215ACE59-DA51-45B2-A8D8-BB0DB8D8E61C}" presName="Parent3" presStyleLbl="revTx" presStyleIdx="0" presStyleCnt="0">
        <dgm:presLayoutVars>
          <dgm:chMax val="1"/>
          <dgm:chPref val="1"/>
          <dgm:bulletEnabled val="1"/>
        </dgm:presLayoutVars>
      </dgm:prSet>
      <dgm:spPr/>
    </dgm:pt>
    <dgm:pt modelId="{FE42DA44-4BAC-4A61-BB05-59744DBBE716}" type="pres">
      <dgm:prSet presAssocID="{BA5BA9D1-9969-4009-BF4A-0E6967E5D9A2}" presName="Accent2" presStyleCnt="0"/>
      <dgm:spPr/>
    </dgm:pt>
    <dgm:pt modelId="{020EFD47-6DCC-41A2-8CE7-3421E0588A88}" type="pres">
      <dgm:prSet presAssocID="{BA5BA9D1-9969-4009-BF4A-0E6967E5D9A2}" presName="Accent" presStyleLbl="node1" presStyleIdx="5" presStyleCnt="7"/>
      <dgm:spPr/>
    </dgm:pt>
    <dgm:pt modelId="{7142E3C7-D771-4229-965E-1FA8DFCDDC72}" type="pres">
      <dgm:prSet presAssocID="{BA5BA9D1-9969-4009-BF4A-0E6967E5D9A2}" presName="ParentBackground2" presStyleCnt="0"/>
      <dgm:spPr/>
    </dgm:pt>
    <dgm:pt modelId="{57D12540-1472-467C-A539-82F6437284DB}" type="pres">
      <dgm:prSet presAssocID="{BA5BA9D1-9969-4009-BF4A-0E6967E5D9A2}" presName="ParentBackground" presStyleLbl="fgAcc1" presStyleIdx="5" presStyleCnt="7"/>
      <dgm:spPr/>
    </dgm:pt>
    <dgm:pt modelId="{12C99BC1-8F9E-4183-8AD3-4584EF87697C}" type="pres">
      <dgm:prSet presAssocID="{BA5BA9D1-9969-4009-BF4A-0E6967E5D9A2}" presName="Parent2" presStyleLbl="revTx" presStyleIdx="0" presStyleCnt="0">
        <dgm:presLayoutVars>
          <dgm:chMax val="1"/>
          <dgm:chPref val="1"/>
          <dgm:bulletEnabled val="1"/>
        </dgm:presLayoutVars>
      </dgm:prSet>
      <dgm:spPr/>
    </dgm:pt>
    <dgm:pt modelId="{0E65B22D-6A0D-4833-BF3E-832301FB5FBF}" type="pres">
      <dgm:prSet presAssocID="{C731ADA2-6560-40E3-9915-4EFDC45C42CA}" presName="Accent1" presStyleCnt="0"/>
      <dgm:spPr/>
    </dgm:pt>
    <dgm:pt modelId="{C7B3B0C6-FEC0-46AA-852A-F06B379189F1}" type="pres">
      <dgm:prSet presAssocID="{C731ADA2-6560-40E3-9915-4EFDC45C42CA}" presName="Accent" presStyleLbl="node1" presStyleIdx="6" presStyleCnt="7"/>
      <dgm:spPr/>
    </dgm:pt>
    <dgm:pt modelId="{3D081925-DD29-46F8-9FA7-A7A765686B4D}" type="pres">
      <dgm:prSet presAssocID="{C731ADA2-6560-40E3-9915-4EFDC45C42CA}" presName="ParentBackground1" presStyleCnt="0"/>
      <dgm:spPr/>
    </dgm:pt>
    <dgm:pt modelId="{69AC8681-5F94-4729-A13E-68F9E2B1C8FB}" type="pres">
      <dgm:prSet presAssocID="{C731ADA2-6560-40E3-9915-4EFDC45C42CA}" presName="ParentBackground" presStyleLbl="fgAcc1" presStyleIdx="6" presStyleCnt="7"/>
      <dgm:spPr/>
    </dgm:pt>
    <dgm:pt modelId="{56065750-2C1A-4D10-928F-3C33D0D52AF5}" type="pres">
      <dgm:prSet presAssocID="{C731ADA2-6560-40E3-9915-4EFDC45C42CA}" presName="Parent1" presStyleLbl="revTx" presStyleIdx="0" presStyleCnt="0">
        <dgm:presLayoutVars>
          <dgm:chMax val="1"/>
          <dgm:chPref val="1"/>
          <dgm:bulletEnabled val="1"/>
        </dgm:presLayoutVars>
      </dgm:prSet>
      <dgm:spPr/>
    </dgm:pt>
  </dgm:ptLst>
  <dgm:cxnLst>
    <dgm:cxn modelId="{2ECED411-E137-4DA4-95D1-0FD893BE13A5}" srcId="{3CFA951F-A9E1-4B48-87E0-C14829231D3C}" destId="{D896D24A-5CA1-4E81-98CD-9652EA2B470E}" srcOrd="3" destOrd="0" parTransId="{A51843E9-2414-4943-B131-F1E95E76B8CE}" sibTransId="{44B40D0F-F861-4D0C-8206-BEFD9F76DC70}"/>
    <dgm:cxn modelId="{B057CA2B-4D07-4363-9055-B8B091A94F96}" srcId="{3CFA951F-A9E1-4B48-87E0-C14829231D3C}" destId="{BA5BA9D1-9969-4009-BF4A-0E6967E5D9A2}" srcOrd="1" destOrd="0" parTransId="{4A29E424-C36E-429D-9FCB-00342BE28CE6}" sibTransId="{9F07627D-506C-4DEB-AE80-54B4046F6799}"/>
    <dgm:cxn modelId="{D2F7AF2F-965E-45AB-B904-75A1617657DC}" srcId="{3CFA951F-A9E1-4B48-87E0-C14829231D3C}" destId="{8D0C3804-5B99-49AD-81D3-480307B7A0CC}" srcOrd="6" destOrd="0" parTransId="{9A9BA64F-41D3-448D-804C-ED65166FF125}" sibTransId="{0E3C63C6-2D44-428D-9663-BD291AD24E68}"/>
    <dgm:cxn modelId="{750F0C34-7327-4BD1-A85C-32BDA2CBABC6}" type="presOf" srcId="{D896D24A-5CA1-4E81-98CD-9652EA2B470E}" destId="{85E1CE68-E283-4B97-8158-EBB7608D7827}" srcOrd="0" destOrd="0" presId="urn:microsoft.com/office/officeart/2011/layout/CircleProcess"/>
    <dgm:cxn modelId="{BE0DD95D-1D50-4A70-83A2-3DE57F729800}" type="presOf" srcId="{D896D24A-5CA1-4E81-98CD-9652EA2B470E}" destId="{F55F89E7-0537-4DA5-A498-16F6E58304F4}" srcOrd="1" destOrd="0" presId="urn:microsoft.com/office/officeart/2011/layout/CircleProcess"/>
    <dgm:cxn modelId="{D6CD1145-34C3-4615-B7E9-D8D93D8F936D}" type="presOf" srcId="{E96B55BF-E08F-4782-B42B-D617964F2E7E}" destId="{36521884-D439-4E70-B811-EB4B94B00031}" srcOrd="0" destOrd="0" presId="urn:microsoft.com/office/officeart/2011/layout/CircleProcess"/>
    <dgm:cxn modelId="{2152B947-7646-48DB-89CE-2767AEE2E932}" srcId="{3CFA951F-A9E1-4B48-87E0-C14829231D3C}" destId="{E96B55BF-E08F-4782-B42B-D617964F2E7E}" srcOrd="4" destOrd="0" parTransId="{36D36C0E-A681-4664-A0B0-BC0EC6FD1B5C}" sibTransId="{A5D6D05F-1DD8-4BC6-B1E5-17A324A4C10F}"/>
    <dgm:cxn modelId="{6A1B9748-B658-4A45-AE47-D372D6D589F1}" srcId="{3CFA951F-A9E1-4B48-87E0-C14829231D3C}" destId="{BF76DB91-DCFF-4AB7-B8A5-FF508AEA2069}" srcOrd="5" destOrd="0" parTransId="{52D2A828-F00E-4ECB-9DEA-8F3FB4A74F30}" sibTransId="{5F98D7C6-FC9E-41F8-BC10-3AF76004F5CA}"/>
    <dgm:cxn modelId="{F69DF86F-7A6A-4859-87C0-C78EA5A85626}" type="presOf" srcId="{BA5BA9D1-9969-4009-BF4A-0E6967E5D9A2}" destId="{57D12540-1472-467C-A539-82F6437284DB}" srcOrd="0" destOrd="0" presId="urn:microsoft.com/office/officeart/2011/layout/CircleProcess"/>
    <dgm:cxn modelId="{938A477A-7AD0-452F-BFC0-27A5C8FDD206}" type="presOf" srcId="{215ACE59-DA51-45B2-A8D8-BB0DB8D8E61C}" destId="{A954AE9F-042F-4CB1-BD13-31BD236BA76F}" srcOrd="1" destOrd="0" presId="urn:microsoft.com/office/officeart/2011/layout/CircleProcess"/>
    <dgm:cxn modelId="{5DD6FA88-5071-42D6-8C36-B212EC14C01B}" type="presOf" srcId="{C731ADA2-6560-40E3-9915-4EFDC45C42CA}" destId="{56065750-2C1A-4D10-928F-3C33D0D52AF5}" srcOrd="1" destOrd="0" presId="urn:microsoft.com/office/officeart/2011/layout/CircleProcess"/>
    <dgm:cxn modelId="{317C578D-D256-48E9-B757-DF5ED52A70DF}" srcId="{3CFA951F-A9E1-4B48-87E0-C14829231D3C}" destId="{C731ADA2-6560-40E3-9915-4EFDC45C42CA}" srcOrd="0" destOrd="0" parTransId="{AFB6CB44-B293-42E6-91F0-5CBEE3432B16}" sibTransId="{D54C195F-F73D-4A3C-A131-E062D7AEFABD}"/>
    <dgm:cxn modelId="{926EC79C-AA1A-45D9-959C-53E3F42DDF1D}" type="presOf" srcId="{BF76DB91-DCFF-4AB7-B8A5-FF508AEA2069}" destId="{906DC2F0-36AA-4FAE-8F0C-C41BE7E59897}" srcOrd="1" destOrd="0" presId="urn:microsoft.com/office/officeart/2011/layout/CircleProcess"/>
    <dgm:cxn modelId="{BC33B1A4-F098-4EE4-98C5-C16B6CF19410}" type="presOf" srcId="{8D0C3804-5B99-49AD-81D3-480307B7A0CC}" destId="{604E8D48-A490-4E1B-9A97-BD576C534DEC}" srcOrd="1" destOrd="0" presId="urn:microsoft.com/office/officeart/2011/layout/CircleProcess"/>
    <dgm:cxn modelId="{475156B2-767E-4B76-96F6-9C1662137355}" srcId="{3CFA951F-A9E1-4B48-87E0-C14829231D3C}" destId="{215ACE59-DA51-45B2-A8D8-BB0DB8D8E61C}" srcOrd="2" destOrd="0" parTransId="{19D836B4-18CE-41F6-A4E8-18F7A2AB2C20}" sibTransId="{5C9330B9-91EF-42CE-8A9B-81D0C1FE671A}"/>
    <dgm:cxn modelId="{051550C8-1C72-4023-A0CE-AC70EA2EC196}" type="presOf" srcId="{BF76DB91-DCFF-4AB7-B8A5-FF508AEA2069}" destId="{80FC1B7E-A85B-486E-A331-61B362896A9F}" srcOrd="0" destOrd="0" presId="urn:microsoft.com/office/officeart/2011/layout/CircleProcess"/>
    <dgm:cxn modelId="{F1E112CA-7E21-45B9-B7C9-CED8077840E1}" type="presOf" srcId="{E96B55BF-E08F-4782-B42B-D617964F2E7E}" destId="{D35EB16E-B9A8-4D8D-8D72-625D27ADECA1}" srcOrd="1" destOrd="0" presId="urn:microsoft.com/office/officeart/2011/layout/CircleProcess"/>
    <dgm:cxn modelId="{3EE842D2-9D66-47CB-871B-FE1F3A799281}" type="presOf" srcId="{C731ADA2-6560-40E3-9915-4EFDC45C42CA}" destId="{69AC8681-5F94-4729-A13E-68F9E2B1C8FB}" srcOrd="0" destOrd="0" presId="urn:microsoft.com/office/officeart/2011/layout/CircleProcess"/>
    <dgm:cxn modelId="{4F4E33D5-FE3B-4CD7-9CC4-16FFD61CA36E}" type="presOf" srcId="{8D0C3804-5B99-49AD-81D3-480307B7A0CC}" destId="{4C421A70-D622-4F34-A5CC-899446C97E05}" srcOrd="0" destOrd="0" presId="urn:microsoft.com/office/officeart/2011/layout/CircleProcess"/>
    <dgm:cxn modelId="{EA19E0EA-F970-4B0F-9DD4-145C2E34FC73}" type="presOf" srcId="{215ACE59-DA51-45B2-A8D8-BB0DB8D8E61C}" destId="{D59693CD-A6FD-4DAC-A39D-BBDB6AB33D45}" srcOrd="0" destOrd="0" presId="urn:microsoft.com/office/officeart/2011/layout/CircleProcess"/>
    <dgm:cxn modelId="{3835C8F0-2FEB-43FF-83D7-D8EB9982B4FC}" type="presOf" srcId="{3CFA951F-A9E1-4B48-87E0-C14829231D3C}" destId="{4C946345-3786-495E-BC21-6BE0A1885BED}" srcOrd="0" destOrd="0" presId="urn:microsoft.com/office/officeart/2011/layout/CircleProcess"/>
    <dgm:cxn modelId="{56503CF8-1A6F-4508-9FA1-F536C3A69320}" type="presOf" srcId="{BA5BA9D1-9969-4009-BF4A-0E6967E5D9A2}" destId="{12C99BC1-8F9E-4183-8AD3-4584EF87697C}" srcOrd="1" destOrd="0" presId="urn:microsoft.com/office/officeart/2011/layout/CircleProcess"/>
    <dgm:cxn modelId="{DED0C700-BF3F-4D3C-9474-8DEE69577DFF}" type="presParOf" srcId="{4C946345-3786-495E-BC21-6BE0A1885BED}" destId="{3DE1296B-F1E2-4F99-A1BE-AAD04F77F641}" srcOrd="0" destOrd="0" presId="urn:microsoft.com/office/officeart/2011/layout/CircleProcess"/>
    <dgm:cxn modelId="{80303955-0267-4473-AC6B-DCE7176E6732}" type="presParOf" srcId="{3DE1296B-F1E2-4F99-A1BE-AAD04F77F641}" destId="{40F3DDE4-A3BD-4498-9F51-F34887747246}" srcOrd="0" destOrd="0" presId="urn:microsoft.com/office/officeart/2011/layout/CircleProcess"/>
    <dgm:cxn modelId="{DCFCD2B8-107E-4B64-BDCB-ECA7620C242A}" type="presParOf" srcId="{4C946345-3786-495E-BC21-6BE0A1885BED}" destId="{FEAD0ECD-6CC5-4345-9DAA-74764D360A9E}" srcOrd="1" destOrd="0" presId="urn:microsoft.com/office/officeart/2011/layout/CircleProcess"/>
    <dgm:cxn modelId="{8AADEF77-4656-449A-BB7C-562BCCBBA226}" type="presParOf" srcId="{FEAD0ECD-6CC5-4345-9DAA-74764D360A9E}" destId="{4C421A70-D622-4F34-A5CC-899446C97E05}" srcOrd="0" destOrd="0" presId="urn:microsoft.com/office/officeart/2011/layout/CircleProcess"/>
    <dgm:cxn modelId="{3B6C1BBE-0836-49AB-8338-31494C72DE0C}" type="presParOf" srcId="{4C946345-3786-495E-BC21-6BE0A1885BED}" destId="{604E8D48-A490-4E1B-9A97-BD576C534DEC}" srcOrd="2" destOrd="0" presId="urn:microsoft.com/office/officeart/2011/layout/CircleProcess"/>
    <dgm:cxn modelId="{50FA36A3-0A13-44C2-AA3A-5796EC1AFA1E}" type="presParOf" srcId="{4C946345-3786-495E-BC21-6BE0A1885BED}" destId="{55653780-92DB-4868-93A2-8E985E80F771}" srcOrd="3" destOrd="0" presId="urn:microsoft.com/office/officeart/2011/layout/CircleProcess"/>
    <dgm:cxn modelId="{B99A9B88-CACD-4709-B681-66185A273E1C}" type="presParOf" srcId="{55653780-92DB-4868-93A2-8E985E80F771}" destId="{814C67B4-F17A-45D2-8299-38D8E597398A}" srcOrd="0" destOrd="0" presId="urn:microsoft.com/office/officeart/2011/layout/CircleProcess"/>
    <dgm:cxn modelId="{A8279234-F9AB-458F-882D-F03A369FF672}" type="presParOf" srcId="{4C946345-3786-495E-BC21-6BE0A1885BED}" destId="{977B4B57-BE0E-41A4-A542-7B5A95C8F258}" srcOrd="4" destOrd="0" presId="urn:microsoft.com/office/officeart/2011/layout/CircleProcess"/>
    <dgm:cxn modelId="{2CDFE5DA-68FE-46C3-AB1F-BA35F3F51751}" type="presParOf" srcId="{977B4B57-BE0E-41A4-A542-7B5A95C8F258}" destId="{80FC1B7E-A85B-486E-A331-61B362896A9F}" srcOrd="0" destOrd="0" presId="urn:microsoft.com/office/officeart/2011/layout/CircleProcess"/>
    <dgm:cxn modelId="{1DADB47E-2EC7-4B7C-8671-9399B1C129E2}" type="presParOf" srcId="{4C946345-3786-495E-BC21-6BE0A1885BED}" destId="{906DC2F0-36AA-4FAE-8F0C-C41BE7E59897}" srcOrd="5" destOrd="0" presId="urn:microsoft.com/office/officeart/2011/layout/CircleProcess"/>
    <dgm:cxn modelId="{58769F65-A88B-4C1B-BC20-BE171AB5C677}" type="presParOf" srcId="{4C946345-3786-495E-BC21-6BE0A1885BED}" destId="{3ED1AD47-E5E1-4B01-8D4B-35F3547F8D5A}" srcOrd="6" destOrd="0" presId="urn:microsoft.com/office/officeart/2011/layout/CircleProcess"/>
    <dgm:cxn modelId="{09BC5EA3-0508-4EC6-8C9A-766E40A8C5EA}" type="presParOf" srcId="{3ED1AD47-E5E1-4B01-8D4B-35F3547F8D5A}" destId="{F5001CDD-E526-4147-BD15-48F5456CEFE6}" srcOrd="0" destOrd="0" presId="urn:microsoft.com/office/officeart/2011/layout/CircleProcess"/>
    <dgm:cxn modelId="{632017BA-FB7E-4A68-818E-D82EA65A8144}" type="presParOf" srcId="{4C946345-3786-495E-BC21-6BE0A1885BED}" destId="{4AE56131-DE73-43B9-9E75-88A00D9B1461}" srcOrd="7" destOrd="0" presId="urn:microsoft.com/office/officeart/2011/layout/CircleProcess"/>
    <dgm:cxn modelId="{70895B2B-6668-48B5-B724-1A8DECCA1F1A}" type="presParOf" srcId="{4AE56131-DE73-43B9-9E75-88A00D9B1461}" destId="{36521884-D439-4E70-B811-EB4B94B00031}" srcOrd="0" destOrd="0" presId="urn:microsoft.com/office/officeart/2011/layout/CircleProcess"/>
    <dgm:cxn modelId="{E91C06F4-1E18-4F54-8082-89560A859B77}" type="presParOf" srcId="{4C946345-3786-495E-BC21-6BE0A1885BED}" destId="{D35EB16E-B9A8-4D8D-8D72-625D27ADECA1}" srcOrd="8" destOrd="0" presId="urn:microsoft.com/office/officeart/2011/layout/CircleProcess"/>
    <dgm:cxn modelId="{818D2E45-FDAA-4690-B68D-AFC335A6212D}" type="presParOf" srcId="{4C946345-3786-495E-BC21-6BE0A1885BED}" destId="{096194B6-8275-43C9-9C3D-D8F0BEBCFDB4}" srcOrd="9" destOrd="0" presId="urn:microsoft.com/office/officeart/2011/layout/CircleProcess"/>
    <dgm:cxn modelId="{6ABD3B63-4564-4995-A308-9F12A02FE73B}" type="presParOf" srcId="{096194B6-8275-43C9-9C3D-D8F0BEBCFDB4}" destId="{2AB9103D-2B86-4051-8EB7-B20A53A02474}" srcOrd="0" destOrd="0" presId="urn:microsoft.com/office/officeart/2011/layout/CircleProcess"/>
    <dgm:cxn modelId="{3A81F5B1-12C1-4AEE-AD68-1DFE0B56C4DA}" type="presParOf" srcId="{4C946345-3786-495E-BC21-6BE0A1885BED}" destId="{3B2F5D2D-212A-4746-97AB-F36159B42B86}" srcOrd="10" destOrd="0" presId="urn:microsoft.com/office/officeart/2011/layout/CircleProcess"/>
    <dgm:cxn modelId="{5FC20E3A-2D07-4DD8-A757-9F11358C474A}" type="presParOf" srcId="{3B2F5D2D-212A-4746-97AB-F36159B42B86}" destId="{85E1CE68-E283-4B97-8158-EBB7608D7827}" srcOrd="0" destOrd="0" presId="urn:microsoft.com/office/officeart/2011/layout/CircleProcess"/>
    <dgm:cxn modelId="{3677257C-6DAB-4F5C-B127-FD66C2B26553}" type="presParOf" srcId="{4C946345-3786-495E-BC21-6BE0A1885BED}" destId="{F55F89E7-0537-4DA5-A498-16F6E58304F4}" srcOrd="11" destOrd="0" presId="urn:microsoft.com/office/officeart/2011/layout/CircleProcess"/>
    <dgm:cxn modelId="{3FB99C89-33D0-4D1E-BA8C-883FBFB81BD7}" type="presParOf" srcId="{4C946345-3786-495E-BC21-6BE0A1885BED}" destId="{7EF87E16-2636-46F5-8207-1D6BAC96899E}" srcOrd="12" destOrd="0" presId="urn:microsoft.com/office/officeart/2011/layout/CircleProcess"/>
    <dgm:cxn modelId="{8A4DE5F2-D288-474E-8D33-B7A47EAB2FF0}" type="presParOf" srcId="{7EF87E16-2636-46F5-8207-1D6BAC96899E}" destId="{E6B169AF-3F6E-4193-AA1B-D8640B65E698}" srcOrd="0" destOrd="0" presId="urn:microsoft.com/office/officeart/2011/layout/CircleProcess"/>
    <dgm:cxn modelId="{C9BF52BA-660F-410A-A660-70E9F9C20F21}" type="presParOf" srcId="{4C946345-3786-495E-BC21-6BE0A1885BED}" destId="{0D96993D-B5A8-446D-A2B3-A5993D94BE73}" srcOrd="13" destOrd="0" presId="urn:microsoft.com/office/officeart/2011/layout/CircleProcess"/>
    <dgm:cxn modelId="{5329BBFE-0BE9-411B-93BA-29AAEECAFD26}" type="presParOf" srcId="{0D96993D-B5A8-446D-A2B3-A5993D94BE73}" destId="{D59693CD-A6FD-4DAC-A39D-BBDB6AB33D45}" srcOrd="0" destOrd="0" presId="urn:microsoft.com/office/officeart/2011/layout/CircleProcess"/>
    <dgm:cxn modelId="{F7BB39BC-91AE-46BA-B72E-4917702F0E4D}" type="presParOf" srcId="{4C946345-3786-495E-BC21-6BE0A1885BED}" destId="{A954AE9F-042F-4CB1-BD13-31BD236BA76F}" srcOrd="14" destOrd="0" presId="urn:microsoft.com/office/officeart/2011/layout/CircleProcess"/>
    <dgm:cxn modelId="{09B8BAA7-C6D0-4CE2-8914-1CA518E3D657}" type="presParOf" srcId="{4C946345-3786-495E-BC21-6BE0A1885BED}" destId="{FE42DA44-4BAC-4A61-BB05-59744DBBE716}" srcOrd="15" destOrd="0" presId="urn:microsoft.com/office/officeart/2011/layout/CircleProcess"/>
    <dgm:cxn modelId="{8701D9C8-1FB5-4BFA-86EF-ED1B756A53DC}" type="presParOf" srcId="{FE42DA44-4BAC-4A61-BB05-59744DBBE716}" destId="{020EFD47-6DCC-41A2-8CE7-3421E0588A88}" srcOrd="0" destOrd="0" presId="urn:microsoft.com/office/officeart/2011/layout/CircleProcess"/>
    <dgm:cxn modelId="{3BB36F5A-494C-4A8E-9DDA-473DCA485AEF}" type="presParOf" srcId="{4C946345-3786-495E-BC21-6BE0A1885BED}" destId="{7142E3C7-D771-4229-965E-1FA8DFCDDC72}" srcOrd="16" destOrd="0" presId="urn:microsoft.com/office/officeart/2011/layout/CircleProcess"/>
    <dgm:cxn modelId="{24E6CC8F-C4AE-4E96-859D-24049210CA0F}" type="presParOf" srcId="{7142E3C7-D771-4229-965E-1FA8DFCDDC72}" destId="{57D12540-1472-467C-A539-82F6437284DB}" srcOrd="0" destOrd="0" presId="urn:microsoft.com/office/officeart/2011/layout/CircleProcess"/>
    <dgm:cxn modelId="{DEDC877A-BF19-445B-BA05-CE59560B7276}" type="presParOf" srcId="{4C946345-3786-495E-BC21-6BE0A1885BED}" destId="{12C99BC1-8F9E-4183-8AD3-4584EF87697C}" srcOrd="17" destOrd="0" presId="urn:microsoft.com/office/officeart/2011/layout/CircleProcess"/>
    <dgm:cxn modelId="{B702B60D-2CEB-4047-B796-9DC09C7E6087}" type="presParOf" srcId="{4C946345-3786-495E-BC21-6BE0A1885BED}" destId="{0E65B22D-6A0D-4833-BF3E-832301FB5FBF}" srcOrd="18" destOrd="0" presId="urn:microsoft.com/office/officeart/2011/layout/CircleProcess"/>
    <dgm:cxn modelId="{6E006BD2-3AB7-4AA0-ACDD-1FE7DACD4A0C}" type="presParOf" srcId="{0E65B22D-6A0D-4833-BF3E-832301FB5FBF}" destId="{C7B3B0C6-FEC0-46AA-852A-F06B379189F1}" srcOrd="0" destOrd="0" presId="urn:microsoft.com/office/officeart/2011/layout/CircleProcess"/>
    <dgm:cxn modelId="{0914EB65-AA75-4A59-942F-0E3667E3FF0C}" type="presParOf" srcId="{4C946345-3786-495E-BC21-6BE0A1885BED}" destId="{3D081925-DD29-46F8-9FA7-A7A765686B4D}" srcOrd="19" destOrd="0" presId="urn:microsoft.com/office/officeart/2011/layout/CircleProcess"/>
    <dgm:cxn modelId="{EB881E3A-180E-45F2-BFA4-4C42B0B407F8}" type="presParOf" srcId="{3D081925-DD29-46F8-9FA7-A7A765686B4D}" destId="{69AC8681-5F94-4729-A13E-68F9E2B1C8FB}" srcOrd="0" destOrd="0" presId="urn:microsoft.com/office/officeart/2011/layout/CircleProcess"/>
    <dgm:cxn modelId="{7EB3F4F8-D623-48C6-BD5D-378E0C2F6419}" type="presParOf" srcId="{4C946345-3786-495E-BC21-6BE0A1885BED}" destId="{56065750-2C1A-4D10-928F-3C33D0D52AF5}" srcOrd="20"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dgm:t>
        <a:bodyPr/>
        <a:lstStyle/>
        <a:p>
          <a:r>
            <a:rPr lang="en-US" dirty="0"/>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dgm:t>
        <a:bodyPr/>
        <a:lstStyle/>
        <a:p>
          <a:r>
            <a:rPr lang="en-US" dirty="0"/>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dgm:t>
        <a:bodyPr/>
        <a:lstStyle/>
        <a:p>
          <a:r>
            <a:rPr lang="en-US" dirty="0"/>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dgm:t>
        <a:bodyPr/>
        <a:lstStyle/>
        <a:p>
          <a:r>
            <a:rPr lang="en-US" dirty="0"/>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dgm:t>
        <a:bodyPr/>
        <a:lstStyle/>
        <a:p>
          <a:r>
            <a:rPr lang="en-US" dirty="0"/>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dgm:t>
        <a:bodyPr/>
        <a:lstStyle/>
        <a:p>
          <a:r>
            <a:rPr lang="en-US" dirty="0"/>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dgm:t>
        <a:bodyPr/>
        <a:lstStyle/>
        <a:p>
          <a:r>
            <a:rPr lang="en-US" dirty="0"/>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dgm:t>
        <a:bodyPr/>
        <a:lstStyle/>
        <a:p>
          <a:r>
            <a:rPr lang="en-US" dirty="0"/>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Raise new questions to guide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dgm:t>
        <a:bodyPr/>
        <a:lstStyle/>
        <a:p>
          <a:r>
            <a:rPr lang="en-US" dirty="0"/>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dgm:t>
        <a:bodyPr/>
        <a:lstStyle/>
        <a:p>
          <a:r>
            <a:rPr lang="en-US" dirty="0"/>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dgm:t>
        <a:bodyPr/>
        <a:lstStyle/>
        <a:p>
          <a:r>
            <a:rPr lang="en-US" dirty="0"/>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dgm:t>
        <a:bodyPr/>
        <a:lstStyle/>
        <a:p>
          <a:r>
            <a:rPr lang="en-US" b="0" u="none" dirty="0"/>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dgm:t>
        <a:bodyPr/>
        <a:lstStyle/>
        <a:p>
          <a:r>
            <a:rPr lang="en-US" b="1" u="sng" dirty="0"/>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dgm:t>
        <a:bodyPr/>
        <a:lstStyle/>
        <a:p>
          <a:r>
            <a:rPr lang="en-US" dirty="0"/>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dgm:t>
        <a:bodyPr/>
        <a:lstStyle/>
        <a:p>
          <a:r>
            <a:rPr lang="en-US" dirty="0"/>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dgm:t>
        <a:bodyPr/>
        <a:lstStyle/>
        <a:p>
          <a:r>
            <a:rPr lang="en-US" dirty="0"/>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Raise new questions to guide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a:solidFill>
          <a:schemeClr val="bg2"/>
        </a:solidFill>
        <a:ln>
          <a:solidFill>
            <a:schemeClr val="bg1">
              <a:lumMod val="75000"/>
            </a:schemeClr>
          </a:solidFill>
        </a:ln>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a:ln>
          <a:solidFill>
            <a:schemeClr val="bg1">
              <a:lumMod val="75000"/>
            </a:schemeClr>
          </a:solidFill>
        </a:ln>
      </dgm:spPr>
      <dgm:t>
        <a:bodyPr/>
        <a:lstStyle/>
        <a:p>
          <a:r>
            <a:rPr lang="en-US" dirty="0">
              <a:solidFill>
                <a:schemeClr val="bg1">
                  <a:lumMod val="85000"/>
                </a:schemeClr>
              </a:solidFill>
            </a:rPr>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dgm:t>
        <a:bodyPr/>
        <a:lstStyle/>
        <a:p>
          <a:r>
            <a:rPr lang="en-US" dirty="0"/>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a:ln>
          <a:solidFill>
            <a:schemeClr val="bg1">
              <a:lumMod val="75000"/>
            </a:schemeClr>
          </a:solidFill>
        </a:ln>
      </dgm:spPr>
      <dgm:t>
        <a:bodyPr/>
        <a:lstStyle/>
        <a:p>
          <a:r>
            <a:rPr lang="en-US" dirty="0">
              <a:solidFill>
                <a:schemeClr val="bg1">
                  <a:lumMod val="85000"/>
                </a:schemeClr>
              </a:solidFill>
            </a:rPr>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a:ln>
          <a:solidFill>
            <a:schemeClr val="bg1">
              <a:lumMod val="75000"/>
            </a:schemeClr>
          </a:solidFill>
        </a:ln>
      </dgm:spPr>
      <dgm:t>
        <a:bodyPr/>
        <a:lstStyle/>
        <a:p>
          <a:r>
            <a:rPr lang="en-US" dirty="0">
              <a:solidFill>
                <a:schemeClr val="bg1">
                  <a:lumMod val="85000"/>
                </a:schemeClr>
              </a:solidFill>
            </a:rPr>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a:ln>
          <a:solidFill>
            <a:schemeClr val="bg1">
              <a:lumMod val="75000"/>
            </a:schemeClr>
          </a:solidFill>
        </a:ln>
      </dgm:spPr>
      <dgm:t>
        <a:bodyPr/>
        <a:lstStyle/>
        <a:p>
          <a:r>
            <a:rPr lang="en-US" dirty="0">
              <a:solidFill>
                <a:schemeClr val="bg1">
                  <a:lumMod val="85000"/>
                </a:schemeClr>
              </a:solidFill>
            </a:rPr>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dgm:t>
        <a:bodyPr/>
        <a:lstStyle/>
        <a:p>
          <a:r>
            <a:rPr lang="en-US" dirty="0"/>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dgm:t>
        <a:bodyPr/>
        <a:lstStyle/>
        <a:p>
          <a:r>
            <a:rPr lang="en-US" dirty="0"/>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dgm:t>
        <a:bodyPr/>
        <a:lstStyle/>
        <a:p>
          <a:r>
            <a:rPr lang="en-US" dirty="0"/>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Raise new questions to guide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custLinFactNeighborY="0">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a:solidFill>
          <a:schemeClr val="bg2"/>
        </a:solidFill>
        <a:ln>
          <a:solidFill>
            <a:schemeClr val="bg1">
              <a:lumMod val="75000"/>
            </a:schemeClr>
          </a:solidFill>
        </a:ln>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a:ln>
          <a:solidFill>
            <a:schemeClr val="bg1">
              <a:lumMod val="75000"/>
            </a:schemeClr>
          </a:solidFill>
        </a:ln>
      </dgm:spPr>
      <dgm:t>
        <a:bodyPr/>
        <a:lstStyle/>
        <a:p>
          <a:r>
            <a:rPr lang="en-US" dirty="0">
              <a:solidFill>
                <a:schemeClr val="bg1">
                  <a:lumMod val="85000"/>
                </a:schemeClr>
              </a:solidFill>
            </a:rPr>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dgm:t>
        <a:bodyPr/>
        <a:lstStyle/>
        <a:p>
          <a:r>
            <a:rPr lang="en-US" b="1" u="sng" dirty="0"/>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a:ln>
          <a:solidFill>
            <a:schemeClr val="bg1">
              <a:lumMod val="75000"/>
            </a:schemeClr>
          </a:solidFill>
        </a:ln>
      </dgm:spPr>
      <dgm:t>
        <a:bodyPr/>
        <a:lstStyle/>
        <a:p>
          <a:r>
            <a:rPr lang="en-US" dirty="0">
              <a:solidFill>
                <a:schemeClr val="bg1">
                  <a:lumMod val="85000"/>
                </a:schemeClr>
              </a:solidFill>
            </a:rPr>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a:ln>
          <a:solidFill>
            <a:schemeClr val="bg1">
              <a:lumMod val="75000"/>
            </a:schemeClr>
          </a:solidFill>
        </a:ln>
      </dgm:spPr>
      <dgm:t>
        <a:bodyPr/>
        <a:lstStyle/>
        <a:p>
          <a:r>
            <a:rPr lang="en-US" dirty="0">
              <a:solidFill>
                <a:schemeClr val="bg1">
                  <a:lumMod val="85000"/>
                </a:schemeClr>
              </a:solidFill>
            </a:rPr>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a:ln>
          <a:solidFill>
            <a:schemeClr val="bg1">
              <a:lumMod val="75000"/>
            </a:schemeClr>
          </a:solidFill>
        </a:ln>
      </dgm:spPr>
      <dgm:t>
        <a:bodyPr/>
        <a:lstStyle/>
        <a:p>
          <a:r>
            <a:rPr lang="en-US" dirty="0">
              <a:solidFill>
                <a:schemeClr val="bg1">
                  <a:lumMod val="85000"/>
                </a:schemeClr>
              </a:solidFill>
            </a:rPr>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dgm:t>
        <a:bodyPr/>
        <a:lstStyle/>
        <a:p>
          <a:r>
            <a:rPr lang="en-US" dirty="0"/>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dgm:t>
        <a:bodyPr/>
        <a:lstStyle/>
        <a:p>
          <a:r>
            <a:rPr lang="en-US" dirty="0"/>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dgm:t>
        <a:bodyPr/>
        <a:lstStyle/>
        <a:p>
          <a:r>
            <a:rPr lang="en-US" dirty="0"/>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Raise new questions to guide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custLinFactNeighborY="0">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a:solidFill>
          <a:schemeClr val="bg2"/>
        </a:solidFill>
        <a:ln>
          <a:solidFill>
            <a:schemeClr val="bg1">
              <a:lumMod val="75000"/>
            </a:schemeClr>
          </a:solidFill>
        </a:ln>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a:ln>
          <a:solidFill>
            <a:schemeClr val="bg1">
              <a:lumMod val="75000"/>
            </a:schemeClr>
          </a:solidFill>
        </a:ln>
      </dgm:spPr>
      <dgm:t>
        <a:bodyPr/>
        <a:lstStyle/>
        <a:p>
          <a:r>
            <a:rPr lang="en-US" dirty="0">
              <a:solidFill>
                <a:schemeClr val="bg1">
                  <a:lumMod val="85000"/>
                </a:schemeClr>
              </a:solidFill>
            </a:rPr>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dgm:t>
        <a:bodyPr/>
        <a:lstStyle/>
        <a:p>
          <a:r>
            <a:rPr lang="en-US" dirty="0"/>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a:ln>
          <a:solidFill>
            <a:schemeClr val="bg1">
              <a:lumMod val="75000"/>
            </a:schemeClr>
          </a:solidFill>
        </a:ln>
      </dgm:spPr>
      <dgm:t>
        <a:bodyPr/>
        <a:lstStyle/>
        <a:p>
          <a:r>
            <a:rPr lang="en-US" dirty="0">
              <a:solidFill>
                <a:schemeClr val="bg1">
                  <a:lumMod val="85000"/>
                </a:schemeClr>
              </a:solidFill>
            </a:rPr>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a:ln>
          <a:solidFill>
            <a:schemeClr val="bg1">
              <a:lumMod val="75000"/>
            </a:schemeClr>
          </a:solidFill>
        </a:ln>
      </dgm:spPr>
      <dgm:t>
        <a:bodyPr/>
        <a:lstStyle/>
        <a:p>
          <a:r>
            <a:rPr lang="en-US" dirty="0">
              <a:solidFill>
                <a:schemeClr val="bg1">
                  <a:lumMod val="85000"/>
                </a:schemeClr>
              </a:solidFill>
            </a:rPr>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a:ln>
          <a:solidFill>
            <a:schemeClr val="bg1">
              <a:lumMod val="75000"/>
            </a:schemeClr>
          </a:solidFill>
        </a:ln>
      </dgm:spPr>
      <dgm:t>
        <a:bodyPr/>
        <a:lstStyle/>
        <a:p>
          <a:r>
            <a:rPr lang="en-US" dirty="0">
              <a:solidFill>
                <a:schemeClr val="bg1">
                  <a:lumMod val="85000"/>
                </a:schemeClr>
              </a:solidFill>
            </a:rPr>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dgm:t>
        <a:bodyPr/>
        <a:lstStyle/>
        <a:p>
          <a:r>
            <a:rPr lang="en-US" b="1" u="sng" dirty="0"/>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dgm:t>
        <a:bodyPr/>
        <a:lstStyle/>
        <a:p>
          <a:r>
            <a:rPr lang="en-US" dirty="0"/>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dgm:t>
        <a:bodyPr/>
        <a:lstStyle/>
        <a:p>
          <a:r>
            <a:rPr lang="en-US" dirty="0"/>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Raise new questions to guide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custLinFactNeighborY="0">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a:solidFill>
          <a:schemeClr val="bg2"/>
        </a:solidFill>
        <a:ln>
          <a:solidFill>
            <a:schemeClr val="bg1">
              <a:lumMod val="75000"/>
            </a:schemeClr>
          </a:solidFill>
        </a:ln>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a:ln>
          <a:solidFill>
            <a:schemeClr val="bg1">
              <a:lumMod val="75000"/>
            </a:schemeClr>
          </a:solidFill>
        </a:ln>
      </dgm:spPr>
      <dgm:t>
        <a:bodyPr/>
        <a:lstStyle/>
        <a:p>
          <a:r>
            <a:rPr lang="en-US" dirty="0">
              <a:solidFill>
                <a:schemeClr val="bg1">
                  <a:lumMod val="85000"/>
                </a:schemeClr>
              </a:solidFill>
            </a:rPr>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a:solidFill>
          <a:schemeClr val="bg2"/>
        </a:solidFill>
        <a:ln>
          <a:solidFill>
            <a:schemeClr val="bg1">
              <a:lumMod val="75000"/>
            </a:schemeClr>
          </a:solidFill>
        </a:ln>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a:ln>
          <a:solidFill>
            <a:schemeClr val="bg1">
              <a:lumMod val="75000"/>
            </a:schemeClr>
          </a:solidFill>
        </a:ln>
      </dgm:spPr>
      <dgm:t>
        <a:bodyPr/>
        <a:lstStyle/>
        <a:p>
          <a:r>
            <a:rPr lang="en-US" dirty="0">
              <a:solidFill>
                <a:schemeClr val="bg1">
                  <a:lumMod val="85000"/>
                </a:schemeClr>
              </a:solidFill>
            </a:rPr>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a:ln>
          <a:solidFill>
            <a:schemeClr val="bg1">
              <a:lumMod val="75000"/>
            </a:schemeClr>
          </a:solidFill>
        </a:ln>
      </dgm:spPr>
      <dgm:t>
        <a:bodyPr/>
        <a:lstStyle/>
        <a:p>
          <a:r>
            <a:rPr lang="en-US" dirty="0">
              <a:solidFill>
                <a:schemeClr val="bg1">
                  <a:lumMod val="85000"/>
                </a:schemeClr>
              </a:solidFill>
            </a:rPr>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a:ln>
          <a:solidFill>
            <a:schemeClr val="bg1">
              <a:lumMod val="75000"/>
            </a:schemeClr>
          </a:solidFill>
        </a:ln>
      </dgm:spPr>
      <dgm:t>
        <a:bodyPr/>
        <a:lstStyle/>
        <a:p>
          <a:r>
            <a:rPr lang="en-US" dirty="0">
              <a:solidFill>
                <a:schemeClr val="bg1">
                  <a:lumMod val="85000"/>
                </a:schemeClr>
              </a:solidFill>
            </a:rPr>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a:ln>
          <a:solidFill>
            <a:schemeClr val="bg1">
              <a:lumMod val="75000"/>
            </a:schemeClr>
          </a:solidFill>
        </a:ln>
      </dgm:spPr>
      <dgm:t>
        <a:bodyPr/>
        <a:lstStyle/>
        <a:p>
          <a:r>
            <a:rPr lang="en-US" dirty="0">
              <a:solidFill>
                <a:schemeClr val="bg1">
                  <a:lumMod val="85000"/>
                </a:schemeClr>
              </a:solidFill>
            </a:rPr>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a:ln>
          <a:solidFill>
            <a:schemeClr val="bg1">
              <a:lumMod val="75000"/>
            </a:schemeClr>
          </a:solidFill>
        </a:ln>
      </dgm:spPr>
      <dgm:t>
        <a:bodyPr/>
        <a:lstStyle/>
        <a:p>
          <a:r>
            <a:rPr lang="en-US" dirty="0">
              <a:solidFill>
                <a:schemeClr val="bg1">
                  <a:lumMod val="85000"/>
                </a:schemeClr>
              </a:solidFill>
            </a:rPr>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a:ln>
          <a:solidFill>
            <a:schemeClr val="bg1">
              <a:lumMod val="75000"/>
            </a:schemeClr>
          </a:solidFill>
        </a:ln>
      </dgm:spPr>
      <dgm:t>
        <a:bodyPr/>
        <a:lstStyle/>
        <a:p>
          <a:r>
            <a:rPr lang="en-US" dirty="0">
              <a:solidFill>
                <a:schemeClr val="bg1">
                  <a:lumMod val="85000"/>
                </a:schemeClr>
              </a:solidFill>
            </a:rPr>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a:ln>
          <a:solidFill>
            <a:schemeClr val="bg1">
              <a:lumMod val="75000"/>
            </a:schemeClr>
          </a:solidFill>
        </a:ln>
      </dgm:spPr>
      <dgm:t>
        <a:bodyPr/>
        <a:lstStyle/>
        <a:p>
          <a:r>
            <a:rPr lang="en-US" dirty="0">
              <a:solidFill>
                <a:schemeClr val="bg1">
                  <a:lumMod val="85000"/>
                </a:schemeClr>
              </a:solidFill>
            </a:rPr>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dirty="0"/>
            <a:t>Inform questions, methods for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custLinFactNeighborY="0">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92BAD2-333E-40BA-A433-2D25F0AEFE1D}"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0B9DDDD6-813F-4F92-8EBF-6D39764E7DC4}">
      <dgm:prSet phldrT="[Text]"/>
      <dgm:spPr>
        <a:solidFill>
          <a:schemeClr val="bg2"/>
        </a:solidFill>
        <a:ln>
          <a:solidFill>
            <a:schemeClr val="bg1">
              <a:lumMod val="75000"/>
            </a:schemeClr>
          </a:solidFill>
        </a:ln>
      </dgm:spPr>
      <dgm:t>
        <a:bodyPr/>
        <a:lstStyle/>
        <a:p>
          <a:r>
            <a:rPr lang="en-US" dirty="0"/>
            <a:t>Plan</a:t>
          </a:r>
        </a:p>
      </dgm:t>
    </dgm:pt>
    <dgm:pt modelId="{8939305C-DF87-4CA5-AA1A-393F18E98024}" type="parTrans" cxnId="{9A38C310-5F74-4106-9E9A-2952491913BE}">
      <dgm:prSet/>
      <dgm:spPr/>
      <dgm:t>
        <a:bodyPr/>
        <a:lstStyle/>
        <a:p>
          <a:endParaRPr lang="en-US"/>
        </a:p>
      </dgm:t>
    </dgm:pt>
    <dgm:pt modelId="{96D42E06-D457-4D41-9076-8B7E949A515D}" type="sibTrans" cxnId="{9A38C310-5F74-4106-9E9A-2952491913BE}">
      <dgm:prSet/>
      <dgm:spPr/>
      <dgm:t>
        <a:bodyPr/>
        <a:lstStyle/>
        <a:p>
          <a:endParaRPr lang="en-US"/>
        </a:p>
      </dgm:t>
    </dgm:pt>
    <dgm:pt modelId="{96F31D13-737D-4F14-B32E-8036F074AD05}">
      <dgm:prSet phldrT="[Text]"/>
      <dgm:spPr>
        <a:ln>
          <a:solidFill>
            <a:schemeClr val="bg1">
              <a:lumMod val="75000"/>
            </a:schemeClr>
          </a:solidFill>
        </a:ln>
      </dgm:spPr>
      <dgm:t>
        <a:bodyPr/>
        <a:lstStyle/>
        <a:p>
          <a:r>
            <a:rPr lang="en-US" dirty="0">
              <a:solidFill>
                <a:schemeClr val="bg1">
                  <a:lumMod val="85000"/>
                </a:schemeClr>
              </a:solidFill>
            </a:rPr>
            <a:t>Generate/refine theory</a:t>
          </a:r>
        </a:p>
      </dgm:t>
    </dgm:pt>
    <dgm:pt modelId="{40F5D0A4-616D-4647-AEC3-94D1962F05FE}" type="parTrans" cxnId="{FED41E8B-3DA7-4C7F-9527-7B52A3A65687}">
      <dgm:prSet/>
      <dgm:spPr/>
      <dgm:t>
        <a:bodyPr/>
        <a:lstStyle/>
        <a:p>
          <a:endParaRPr lang="en-US"/>
        </a:p>
      </dgm:t>
    </dgm:pt>
    <dgm:pt modelId="{815E2939-7B03-4C99-9B81-1200CD8F7D05}" type="sibTrans" cxnId="{FED41E8B-3DA7-4C7F-9527-7B52A3A65687}">
      <dgm:prSet/>
      <dgm:spPr/>
      <dgm:t>
        <a:bodyPr/>
        <a:lstStyle/>
        <a:p>
          <a:endParaRPr lang="en-US"/>
        </a:p>
      </dgm:t>
    </dgm:pt>
    <dgm:pt modelId="{EBC1B34A-59B0-4A44-A68E-0E654E1AD9AD}">
      <dgm:prSet phldrT="[Text]"/>
      <dgm:spPr>
        <a:solidFill>
          <a:schemeClr val="bg2"/>
        </a:solidFill>
        <a:ln>
          <a:solidFill>
            <a:schemeClr val="bg1">
              <a:lumMod val="75000"/>
            </a:schemeClr>
          </a:solidFill>
        </a:ln>
      </dgm:spPr>
      <dgm:t>
        <a:bodyPr/>
        <a:lstStyle/>
        <a:p>
          <a:r>
            <a:rPr lang="en-US" dirty="0"/>
            <a:t>Conduct</a:t>
          </a:r>
        </a:p>
      </dgm:t>
    </dgm:pt>
    <dgm:pt modelId="{6A23FBAF-6185-4194-B783-2E07D7527F7B}" type="parTrans" cxnId="{301DD3FB-99A7-47B2-8950-F4B1064E5EC1}">
      <dgm:prSet/>
      <dgm:spPr/>
      <dgm:t>
        <a:bodyPr/>
        <a:lstStyle/>
        <a:p>
          <a:endParaRPr lang="en-US"/>
        </a:p>
      </dgm:t>
    </dgm:pt>
    <dgm:pt modelId="{320FCD25-233A-4911-9218-0E90E2793AA4}" type="sibTrans" cxnId="{301DD3FB-99A7-47B2-8950-F4B1064E5EC1}">
      <dgm:prSet/>
      <dgm:spPr/>
      <dgm:t>
        <a:bodyPr/>
        <a:lstStyle/>
        <a:p>
          <a:endParaRPr lang="en-US"/>
        </a:p>
      </dgm:t>
    </dgm:pt>
    <dgm:pt modelId="{7A877ACF-AA14-4950-9161-D3D56C8BCA4E}">
      <dgm:prSet phldrT="[Text]"/>
      <dgm:spPr>
        <a:ln>
          <a:solidFill>
            <a:schemeClr val="bg1">
              <a:lumMod val="75000"/>
            </a:schemeClr>
          </a:solidFill>
        </a:ln>
      </dgm:spPr>
      <dgm:t>
        <a:bodyPr/>
        <a:lstStyle/>
        <a:p>
          <a:r>
            <a:rPr lang="en-US" dirty="0">
              <a:solidFill>
                <a:schemeClr val="bg1">
                  <a:lumMod val="85000"/>
                </a:schemeClr>
              </a:solidFill>
            </a:rPr>
            <a:t>Validate or triangulate quantitative findings</a:t>
          </a:r>
        </a:p>
      </dgm:t>
    </dgm:pt>
    <dgm:pt modelId="{B605C4BF-1E66-4DB1-8119-E6842110F338}" type="parTrans" cxnId="{4F4A28CF-2542-4E47-91CF-F04B904C5459}">
      <dgm:prSet/>
      <dgm:spPr/>
      <dgm:t>
        <a:bodyPr/>
        <a:lstStyle/>
        <a:p>
          <a:endParaRPr lang="en-US"/>
        </a:p>
      </dgm:t>
    </dgm:pt>
    <dgm:pt modelId="{02FEEB43-6618-442D-B5AB-8FFB89FA3B29}" type="sibTrans" cxnId="{4F4A28CF-2542-4E47-91CF-F04B904C5459}">
      <dgm:prSet/>
      <dgm:spPr/>
      <dgm:t>
        <a:bodyPr/>
        <a:lstStyle/>
        <a:p>
          <a:endParaRPr lang="en-US"/>
        </a:p>
      </dgm:t>
    </dgm:pt>
    <dgm:pt modelId="{7CF95F94-04BD-45F6-B77F-701B2CAC521A}">
      <dgm:prSet phldrT="[Text]"/>
      <dgm:spPr/>
      <dgm:t>
        <a:bodyPr/>
        <a:lstStyle/>
        <a:p>
          <a:r>
            <a:rPr lang="en-US" dirty="0"/>
            <a:t>Interpret</a:t>
          </a:r>
        </a:p>
      </dgm:t>
    </dgm:pt>
    <dgm:pt modelId="{04B20DCF-7259-4A5A-B31A-F9FD3B6FB713}" type="parTrans" cxnId="{0B9A59BB-9BF1-426B-88F5-5612B2D97A98}">
      <dgm:prSet/>
      <dgm:spPr/>
      <dgm:t>
        <a:bodyPr/>
        <a:lstStyle/>
        <a:p>
          <a:endParaRPr lang="en-US"/>
        </a:p>
      </dgm:t>
    </dgm:pt>
    <dgm:pt modelId="{7B273EA3-1011-4859-B363-691EA81E9D2A}" type="sibTrans" cxnId="{0B9A59BB-9BF1-426B-88F5-5612B2D97A98}">
      <dgm:prSet/>
      <dgm:spPr/>
      <dgm:t>
        <a:bodyPr/>
        <a:lstStyle/>
        <a:p>
          <a:endParaRPr lang="en-US"/>
        </a:p>
      </dgm:t>
    </dgm:pt>
    <dgm:pt modelId="{E1F14E47-638A-4BC5-88EE-CC3117FA5923}">
      <dgm:prSet phldrT="[Text]"/>
      <dgm:spPr/>
      <dgm:t>
        <a:bodyPr/>
        <a:lstStyle/>
        <a:p>
          <a:r>
            <a:rPr lang="en-US" dirty="0"/>
            <a:t>Add contextual understanding to findings</a:t>
          </a:r>
        </a:p>
      </dgm:t>
    </dgm:pt>
    <dgm:pt modelId="{7B69C7C7-2C79-4C92-BA58-635A0ACDDF89}" type="parTrans" cxnId="{024875E4-2D4F-4B98-AF99-B164DB4A1FBA}">
      <dgm:prSet/>
      <dgm:spPr/>
      <dgm:t>
        <a:bodyPr/>
        <a:lstStyle/>
        <a:p>
          <a:endParaRPr lang="en-US"/>
        </a:p>
      </dgm:t>
    </dgm:pt>
    <dgm:pt modelId="{C5EC57DD-11E1-4978-993B-F0068AD49A51}" type="sibTrans" cxnId="{024875E4-2D4F-4B98-AF99-B164DB4A1FBA}">
      <dgm:prSet/>
      <dgm:spPr/>
      <dgm:t>
        <a:bodyPr/>
        <a:lstStyle/>
        <a:p>
          <a:endParaRPr lang="en-US"/>
        </a:p>
      </dgm:t>
    </dgm:pt>
    <dgm:pt modelId="{7C9B1C78-D783-4CA4-8415-E236A9D401B4}">
      <dgm:prSet/>
      <dgm:spPr>
        <a:ln>
          <a:solidFill>
            <a:schemeClr val="bg1">
              <a:lumMod val="75000"/>
            </a:schemeClr>
          </a:solidFill>
        </a:ln>
      </dgm:spPr>
      <dgm:t>
        <a:bodyPr/>
        <a:lstStyle/>
        <a:p>
          <a:r>
            <a:rPr lang="en-US" dirty="0">
              <a:solidFill>
                <a:schemeClr val="bg1">
                  <a:lumMod val="85000"/>
                </a:schemeClr>
              </a:solidFill>
            </a:rPr>
            <a:t>Inform research questions to be asked</a:t>
          </a:r>
        </a:p>
      </dgm:t>
    </dgm:pt>
    <dgm:pt modelId="{2830BEF7-BB11-43D2-8485-E22447A22516}" type="parTrans" cxnId="{C79F58FB-3E26-4AC9-A072-13C57081A89C}">
      <dgm:prSet/>
      <dgm:spPr/>
      <dgm:t>
        <a:bodyPr/>
        <a:lstStyle/>
        <a:p>
          <a:endParaRPr lang="en-US"/>
        </a:p>
      </dgm:t>
    </dgm:pt>
    <dgm:pt modelId="{7094F56E-4D44-4B6D-822A-E0A36466707E}" type="sibTrans" cxnId="{C79F58FB-3E26-4AC9-A072-13C57081A89C}">
      <dgm:prSet/>
      <dgm:spPr/>
      <dgm:t>
        <a:bodyPr/>
        <a:lstStyle/>
        <a:p>
          <a:endParaRPr lang="en-US"/>
        </a:p>
      </dgm:t>
    </dgm:pt>
    <dgm:pt modelId="{CD8903B9-6D99-49F8-868E-04918A966416}">
      <dgm:prSet/>
      <dgm:spPr>
        <a:ln>
          <a:solidFill>
            <a:schemeClr val="bg1">
              <a:lumMod val="75000"/>
            </a:schemeClr>
          </a:solidFill>
        </a:ln>
      </dgm:spPr>
      <dgm:t>
        <a:bodyPr/>
        <a:lstStyle/>
        <a:p>
          <a:r>
            <a:rPr lang="en-US" dirty="0">
              <a:solidFill>
                <a:schemeClr val="bg1">
                  <a:lumMod val="85000"/>
                </a:schemeClr>
              </a:solidFill>
            </a:rPr>
            <a:t>Choose research design, identification strategy</a:t>
          </a:r>
        </a:p>
      </dgm:t>
    </dgm:pt>
    <dgm:pt modelId="{2B1A6DCC-81AE-40E1-BA3F-DBA4B9A23885}" type="parTrans" cxnId="{F0ADEC71-4578-4891-9617-EA8461EFBB59}">
      <dgm:prSet/>
      <dgm:spPr/>
      <dgm:t>
        <a:bodyPr/>
        <a:lstStyle/>
        <a:p>
          <a:endParaRPr lang="en-US"/>
        </a:p>
      </dgm:t>
    </dgm:pt>
    <dgm:pt modelId="{01153AE8-FDF8-43F1-8EB8-1E12D8EEC2AF}" type="sibTrans" cxnId="{F0ADEC71-4578-4891-9617-EA8461EFBB59}">
      <dgm:prSet/>
      <dgm:spPr/>
      <dgm:t>
        <a:bodyPr/>
        <a:lstStyle/>
        <a:p>
          <a:endParaRPr lang="en-US"/>
        </a:p>
      </dgm:t>
    </dgm:pt>
    <dgm:pt modelId="{AC1CC8AB-E791-499A-BBFD-412F6899930E}">
      <dgm:prSet/>
      <dgm:spPr>
        <a:ln>
          <a:solidFill>
            <a:schemeClr val="bg1">
              <a:lumMod val="75000"/>
            </a:schemeClr>
          </a:solidFill>
        </a:ln>
      </dgm:spPr>
      <dgm:t>
        <a:bodyPr/>
        <a:lstStyle/>
        <a:p>
          <a:r>
            <a:rPr lang="en-US" dirty="0">
              <a:solidFill>
                <a:schemeClr val="bg1">
                  <a:lumMod val="85000"/>
                </a:schemeClr>
              </a:solidFill>
            </a:rPr>
            <a:t>Design data collection approach, instruments</a:t>
          </a:r>
        </a:p>
      </dgm:t>
    </dgm:pt>
    <dgm:pt modelId="{98119E8E-7346-4C82-BA82-B96FD7130559}" type="parTrans" cxnId="{C3A103F3-A626-4F7E-9EE9-DD5BE30C2E0E}">
      <dgm:prSet/>
      <dgm:spPr/>
      <dgm:t>
        <a:bodyPr/>
        <a:lstStyle/>
        <a:p>
          <a:endParaRPr lang="en-US"/>
        </a:p>
      </dgm:t>
    </dgm:pt>
    <dgm:pt modelId="{F8AF53DA-8826-4043-8950-E6D06AE15829}" type="sibTrans" cxnId="{C3A103F3-A626-4F7E-9EE9-DD5BE30C2E0E}">
      <dgm:prSet/>
      <dgm:spPr/>
      <dgm:t>
        <a:bodyPr/>
        <a:lstStyle/>
        <a:p>
          <a:endParaRPr lang="en-US"/>
        </a:p>
      </dgm:t>
    </dgm:pt>
    <dgm:pt modelId="{E69E2639-68C3-4BCA-B6C3-7D48B0394A7B}">
      <dgm:prSet/>
      <dgm:spPr>
        <a:ln>
          <a:solidFill>
            <a:schemeClr val="bg1">
              <a:lumMod val="75000"/>
            </a:schemeClr>
          </a:solidFill>
        </a:ln>
      </dgm:spPr>
      <dgm:t>
        <a:bodyPr/>
        <a:lstStyle/>
        <a:p>
          <a:r>
            <a:rPr lang="en-US" dirty="0">
              <a:solidFill>
                <a:schemeClr val="bg1">
                  <a:lumMod val="85000"/>
                </a:schemeClr>
              </a:solidFill>
            </a:rPr>
            <a:t>Investigate assumptions (e.g., about the Theory of Change)</a:t>
          </a:r>
        </a:p>
      </dgm:t>
    </dgm:pt>
    <dgm:pt modelId="{B8E574B3-AFBC-4A40-BF7E-43E25B8F2DDB}" type="parTrans" cxnId="{AFDEEC4C-4591-413A-943C-2FA36443E4CB}">
      <dgm:prSet/>
      <dgm:spPr/>
      <dgm:t>
        <a:bodyPr/>
        <a:lstStyle/>
        <a:p>
          <a:endParaRPr lang="en-US"/>
        </a:p>
      </dgm:t>
    </dgm:pt>
    <dgm:pt modelId="{E539804E-DF34-4273-81FB-23F6E8F8789F}" type="sibTrans" cxnId="{AFDEEC4C-4591-413A-943C-2FA36443E4CB}">
      <dgm:prSet/>
      <dgm:spPr/>
      <dgm:t>
        <a:bodyPr/>
        <a:lstStyle/>
        <a:p>
          <a:endParaRPr lang="en-US"/>
        </a:p>
      </dgm:t>
    </dgm:pt>
    <dgm:pt modelId="{F027A467-3A42-47AA-AE34-16E528341DE8}">
      <dgm:prSet/>
      <dgm:spPr>
        <a:ln>
          <a:solidFill>
            <a:schemeClr val="bg1">
              <a:lumMod val="75000"/>
            </a:schemeClr>
          </a:solidFill>
        </a:ln>
      </dgm:spPr>
      <dgm:t>
        <a:bodyPr/>
        <a:lstStyle/>
        <a:p>
          <a:r>
            <a:rPr lang="en-US" dirty="0">
              <a:solidFill>
                <a:schemeClr val="bg1">
                  <a:lumMod val="85000"/>
                </a:schemeClr>
              </a:solidFill>
            </a:rPr>
            <a:t>Learn about population/beneficiary experiences</a:t>
          </a:r>
        </a:p>
      </dgm:t>
    </dgm:pt>
    <dgm:pt modelId="{C8AB7BD1-9137-4EAF-ACFD-067467A4C970}" type="parTrans" cxnId="{A00D52C0-9A86-491F-BD57-E195019C2801}">
      <dgm:prSet/>
      <dgm:spPr/>
      <dgm:t>
        <a:bodyPr/>
        <a:lstStyle/>
        <a:p>
          <a:endParaRPr lang="en-US"/>
        </a:p>
      </dgm:t>
    </dgm:pt>
    <dgm:pt modelId="{9B2348C8-6C5C-48DF-8649-22BC1841627A}" type="sibTrans" cxnId="{A00D52C0-9A86-491F-BD57-E195019C2801}">
      <dgm:prSet/>
      <dgm:spPr/>
      <dgm:t>
        <a:bodyPr/>
        <a:lstStyle/>
        <a:p>
          <a:endParaRPr lang="en-US"/>
        </a:p>
      </dgm:t>
    </dgm:pt>
    <dgm:pt modelId="{A6F9E0EC-D791-4ECD-8DB3-1FC575FC7446}">
      <dgm:prSet/>
      <dgm:spPr>
        <a:ln>
          <a:solidFill>
            <a:schemeClr val="bg1">
              <a:lumMod val="75000"/>
            </a:schemeClr>
          </a:solidFill>
        </a:ln>
      </dgm:spPr>
      <dgm:t>
        <a:bodyPr/>
        <a:lstStyle/>
        <a:p>
          <a:r>
            <a:rPr lang="en-US" dirty="0">
              <a:solidFill>
                <a:schemeClr val="bg1">
                  <a:lumMod val="85000"/>
                </a:schemeClr>
              </a:solidFill>
            </a:rPr>
            <a:t>Identify heterogeneity, unintended consequences</a:t>
          </a:r>
        </a:p>
      </dgm:t>
    </dgm:pt>
    <dgm:pt modelId="{41327262-45C8-4475-9DD5-82955BFCE9E9}" type="parTrans" cxnId="{FEC3F3AC-49E4-40B7-98E5-7E6C0759FF19}">
      <dgm:prSet/>
      <dgm:spPr/>
      <dgm:t>
        <a:bodyPr/>
        <a:lstStyle/>
        <a:p>
          <a:endParaRPr lang="en-US"/>
        </a:p>
      </dgm:t>
    </dgm:pt>
    <dgm:pt modelId="{659D8B73-4869-445D-86A9-61612439CF44}" type="sibTrans" cxnId="{FEC3F3AC-49E4-40B7-98E5-7E6C0759FF19}">
      <dgm:prSet/>
      <dgm:spPr/>
      <dgm:t>
        <a:bodyPr/>
        <a:lstStyle/>
        <a:p>
          <a:endParaRPr lang="en-US"/>
        </a:p>
      </dgm:t>
    </dgm:pt>
    <dgm:pt modelId="{0EB1ADC1-C39E-4BD7-839F-4A40A698915C}">
      <dgm:prSet/>
      <dgm:spPr/>
      <dgm:t>
        <a:bodyPr/>
        <a:lstStyle/>
        <a:p>
          <a:r>
            <a:rPr lang="en-US" b="1" u="sng" dirty="0"/>
            <a:t>Formulate better policy recommendations</a:t>
          </a:r>
        </a:p>
      </dgm:t>
    </dgm:pt>
    <dgm:pt modelId="{168676D6-683D-4636-8C2E-C8CA842118B5}" type="parTrans" cxnId="{6A5230DE-5F60-464F-AC54-01B951532DF7}">
      <dgm:prSet/>
      <dgm:spPr/>
      <dgm:t>
        <a:bodyPr/>
        <a:lstStyle/>
        <a:p>
          <a:endParaRPr lang="en-US"/>
        </a:p>
      </dgm:t>
    </dgm:pt>
    <dgm:pt modelId="{D5D0E4AE-3EFF-45A1-8C82-C548102D346B}" type="sibTrans" cxnId="{6A5230DE-5F60-464F-AC54-01B951532DF7}">
      <dgm:prSet/>
      <dgm:spPr/>
      <dgm:t>
        <a:bodyPr/>
        <a:lstStyle/>
        <a:p>
          <a:endParaRPr lang="en-US"/>
        </a:p>
      </dgm:t>
    </dgm:pt>
    <dgm:pt modelId="{7D607079-94C1-4AE6-B702-7E3F83E831CD}">
      <dgm:prSet/>
      <dgm:spPr/>
      <dgm:t>
        <a:bodyPr/>
        <a:lstStyle/>
        <a:p>
          <a:r>
            <a:rPr lang="en-US" dirty="0"/>
            <a:t>External validity/transferability to other contexts</a:t>
          </a:r>
        </a:p>
      </dgm:t>
    </dgm:pt>
    <dgm:pt modelId="{49234390-9A88-4165-8E02-050E00C3D6AA}" type="parTrans" cxnId="{4DADD3A6-E58D-4158-8B44-4AC70A724171}">
      <dgm:prSet/>
      <dgm:spPr/>
      <dgm:t>
        <a:bodyPr/>
        <a:lstStyle/>
        <a:p>
          <a:endParaRPr lang="en-US"/>
        </a:p>
      </dgm:t>
    </dgm:pt>
    <dgm:pt modelId="{69312D54-9263-4823-84B5-A1E377C4A9B3}" type="sibTrans" cxnId="{4DADD3A6-E58D-4158-8B44-4AC70A724171}">
      <dgm:prSet/>
      <dgm:spPr/>
      <dgm:t>
        <a:bodyPr/>
        <a:lstStyle/>
        <a:p>
          <a:endParaRPr lang="en-US"/>
        </a:p>
      </dgm:t>
    </dgm:pt>
    <dgm:pt modelId="{F810156C-F2E6-4174-8352-30E8E3C48EE3}">
      <dgm:prSet/>
      <dgm:spPr/>
      <dgm:t>
        <a:bodyPr/>
        <a:lstStyle/>
        <a:p>
          <a:r>
            <a:rPr lang="en-US" b="0" u="none" dirty="0"/>
            <a:t>Inform questions, methods for future research</a:t>
          </a:r>
        </a:p>
      </dgm:t>
    </dgm:pt>
    <dgm:pt modelId="{2D526FC6-164E-4322-BDA9-91A3D3975BCD}" type="parTrans" cxnId="{C394B2F8-5826-42C0-A110-352078D2EB61}">
      <dgm:prSet/>
      <dgm:spPr/>
      <dgm:t>
        <a:bodyPr/>
        <a:lstStyle/>
        <a:p>
          <a:endParaRPr lang="en-US"/>
        </a:p>
      </dgm:t>
    </dgm:pt>
    <dgm:pt modelId="{15D7F20C-F474-46BD-99D2-8AC84C4E3C64}" type="sibTrans" cxnId="{C394B2F8-5826-42C0-A110-352078D2EB61}">
      <dgm:prSet/>
      <dgm:spPr/>
      <dgm:t>
        <a:bodyPr/>
        <a:lstStyle/>
        <a:p>
          <a:endParaRPr lang="en-US"/>
        </a:p>
      </dgm:t>
    </dgm:pt>
    <dgm:pt modelId="{88134836-BF5D-4492-B148-F69689C0EF19}" type="pres">
      <dgm:prSet presAssocID="{FE92BAD2-333E-40BA-A433-2D25F0AEFE1D}" presName="linearFlow" presStyleCnt="0">
        <dgm:presLayoutVars>
          <dgm:dir/>
          <dgm:animLvl val="lvl"/>
          <dgm:resizeHandles val="exact"/>
        </dgm:presLayoutVars>
      </dgm:prSet>
      <dgm:spPr/>
    </dgm:pt>
    <dgm:pt modelId="{381A1DA0-D368-45E5-9BAA-ED34427BF9AA}" type="pres">
      <dgm:prSet presAssocID="{0B9DDDD6-813F-4F92-8EBF-6D39764E7DC4}" presName="composite" presStyleCnt="0"/>
      <dgm:spPr/>
    </dgm:pt>
    <dgm:pt modelId="{9731FB75-5F59-4B20-8961-BC8181138B98}" type="pres">
      <dgm:prSet presAssocID="{0B9DDDD6-813F-4F92-8EBF-6D39764E7DC4}" presName="parentText" presStyleLbl="alignNode1" presStyleIdx="0" presStyleCnt="3" custLinFactNeighborY="0">
        <dgm:presLayoutVars>
          <dgm:chMax val="1"/>
          <dgm:bulletEnabled val="1"/>
        </dgm:presLayoutVars>
      </dgm:prSet>
      <dgm:spPr/>
    </dgm:pt>
    <dgm:pt modelId="{9240871B-C8EB-4921-AFE8-2DB33456D517}" type="pres">
      <dgm:prSet presAssocID="{0B9DDDD6-813F-4F92-8EBF-6D39764E7DC4}" presName="descendantText" presStyleLbl="alignAcc1" presStyleIdx="0" presStyleCnt="3">
        <dgm:presLayoutVars>
          <dgm:bulletEnabled val="1"/>
        </dgm:presLayoutVars>
      </dgm:prSet>
      <dgm:spPr/>
    </dgm:pt>
    <dgm:pt modelId="{68A62D17-8E0A-4293-888A-6A9CDF0208EA}" type="pres">
      <dgm:prSet presAssocID="{96D42E06-D457-4D41-9076-8B7E949A515D}" presName="sp" presStyleCnt="0"/>
      <dgm:spPr/>
    </dgm:pt>
    <dgm:pt modelId="{0917A1D9-CC39-4D14-A214-DAD728965F1A}" type="pres">
      <dgm:prSet presAssocID="{EBC1B34A-59B0-4A44-A68E-0E654E1AD9AD}" presName="composite" presStyleCnt="0"/>
      <dgm:spPr/>
    </dgm:pt>
    <dgm:pt modelId="{78BE57BE-CF5B-40E5-8282-2997F198554C}" type="pres">
      <dgm:prSet presAssocID="{EBC1B34A-59B0-4A44-A68E-0E654E1AD9AD}" presName="parentText" presStyleLbl="alignNode1" presStyleIdx="1" presStyleCnt="3" custLinFactNeighborY="0">
        <dgm:presLayoutVars>
          <dgm:chMax val="1"/>
          <dgm:bulletEnabled val="1"/>
        </dgm:presLayoutVars>
      </dgm:prSet>
      <dgm:spPr/>
    </dgm:pt>
    <dgm:pt modelId="{0A120474-F937-4493-B1C8-A93F99A9E313}" type="pres">
      <dgm:prSet presAssocID="{EBC1B34A-59B0-4A44-A68E-0E654E1AD9AD}" presName="descendantText" presStyleLbl="alignAcc1" presStyleIdx="1" presStyleCnt="3">
        <dgm:presLayoutVars>
          <dgm:bulletEnabled val="1"/>
        </dgm:presLayoutVars>
      </dgm:prSet>
      <dgm:spPr/>
    </dgm:pt>
    <dgm:pt modelId="{0F988267-1D16-49AB-97B2-E37640765306}" type="pres">
      <dgm:prSet presAssocID="{320FCD25-233A-4911-9218-0E90E2793AA4}" presName="sp" presStyleCnt="0"/>
      <dgm:spPr/>
    </dgm:pt>
    <dgm:pt modelId="{4A253F84-FC3D-4A0B-9130-A5ED034102B7}" type="pres">
      <dgm:prSet presAssocID="{7CF95F94-04BD-45F6-B77F-701B2CAC521A}" presName="composite" presStyleCnt="0"/>
      <dgm:spPr/>
    </dgm:pt>
    <dgm:pt modelId="{C8967672-2ACD-4F1A-B929-DB70FDE101BF}" type="pres">
      <dgm:prSet presAssocID="{7CF95F94-04BD-45F6-B77F-701B2CAC521A}" presName="parentText" presStyleLbl="alignNode1" presStyleIdx="2" presStyleCnt="3">
        <dgm:presLayoutVars>
          <dgm:chMax val="1"/>
          <dgm:bulletEnabled val="1"/>
        </dgm:presLayoutVars>
      </dgm:prSet>
      <dgm:spPr/>
    </dgm:pt>
    <dgm:pt modelId="{CC69FB3F-7043-4203-981D-C6641D5393E3}" type="pres">
      <dgm:prSet presAssocID="{7CF95F94-04BD-45F6-B77F-701B2CAC521A}" presName="descendantText" presStyleLbl="alignAcc1" presStyleIdx="2" presStyleCnt="3">
        <dgm:presLayoutVars>
          <dgm:bulletEnabled val="1"/>
        </dgm:presLayoutVars>
      </dgm:prSet>
      <dgm:spPr/>
    </dgm:pt>
  </dgm:ptLst>
  <dgm:cxnLst>
    <dgm:cxn modelId="{3065AD0C-32BB-4986-A293-EE40F943B24E}" type="presOf" srcId="{F810156C-F2E6-4174-8352-30E8E3C48EE3}" destId="{CC69FB3F-7043-4203-981D-C6641D5393E3}" srcOrd="0" destOrd="3" presId="urn:microsoft.com/office/officeart/2005/8/layout/chevron2"/>
    <dgm:cxn modelId="{9A38C310-5F74-4106-9E9A-2952491913BE}" srcId="{FE92BAD2-333E-40BA-A433-2D25F0AEFE1D}" destId="{0B9DDDD6-813F-4F92-8EBF-6D39764E7DC4}" srcOrd="0" destOrd="0" parTransId="{8939305C-DF87-4CA5-AA1A-393F18E98024}" sibTransId="{96D42E06-D457-4D41-9076-8B7E949A515D}"/>
    <dgm:cxn modelId="{46F38317-A4DC-4621-AF83-613DA37A408A}" type="presOf" srcId="{96F31D13-737D-4F14-B32E-8036F074AD05}" destId="{9240871B-C8EB-4921-AFE8-2DB33456D517}" srcOrd="0" destOrd="0" presId="urn:microsoft.com/office/officeart/2005/8/layout/chevron2"/>
    <dgm:cxn modelId="{F68E6E6C-9219-429E-8A56-2B8312094D9C}" type="presOf" srcId="{AC1CC8AB-E791-499A-BBFD-412F6899930E}" destId="{9240871B-C8EB-4921-AFE8-2DB33456D517}" srcOrd="0" destOrd="3" presId="urn:microsoft.com/office/officeart/2005/8/layout/chevron2"/>
    <dgm:cxn modelId="{AFDEEC4C-4591-413A-943C-2FA36443E4CB}" srcId="{EBC1B34A-59B0-4A44-A68E-0E654E1AD9AD}" destId="{E69E2639-68C3-4BCA-B6C3-7D48B0394A7B}" srcOrd="1" destOrd="0" parTransId="{B8E574B3-AFBC-4A40-BF7E-43E25B8F2DDB}" sibTransId="{E539804E-DF34-4273-81FB-23F6E8F8789F}"/>
    <dgm:cxn modelId="{426B576D-5EA4-4D86-BFA1-B88048E633C5}" type="presOf" srcId="{E1F14E47-638A-4BC5-88EE-CC3117FA5923}" destId="{CC69FB3F-7043-4203-981D-C6641D5393E3}" srcOrd="0" destOrd="0" presId="urn:microsoft.com/office/officeart/2005/8/layout/chevron2"/>
    <dgm:cxn modelId="{F0ADEC71-4578-4891-9617-EA8461EFBB59}" srcId="{0B9DDDD6-813F-4F92-8EBF-6D39764E7DC4}" destId="{CD8903B9-6D99-49F8-868E-04918A966416}" srcOrd="2" destOrd="0" parTransId="{2B1A6DCC-81AE-40E1-BA3F-DBA4B9A23885}" sibTransId="{01153AE8-FDF8-43F1-8EB8-1E12D8EEC2AF}"/>
    <dgm:cxn modelId="{BC683352-DA2E-4CC5-A53F-A28135D1208B}" type="presOf" srcId="{7C9B1C78-D783-4CA4-8415-E236A9D401B4}" destId="{9240871B-C8EB-4921-AFE8-2DB33456D517}" srcOrd="0" destOrd="1" presId="urn:microsoft.com/office/officeart/2005/8/layout/chevron2"/>
    <dgm:cxn modelId="{FED41E8B-3DA7-4C7F-9527-7B52A3A65687}" srcId="{0B9DDDD6-813F-4F92-8EBF-6D39764E7DC4}" destId="{96F31D13-737D-4F14-B32E-8036F074AD05}" srcOrd="0" destOrd="0" parTransId="{40F5D0A4-616D-4647-AEC3-94D1962F05FE}" sibTransId="{815E2939-7B03-4C99-9B81-1200CD8F7D05}"/>
    <dgm:cxn modelId="{281C9F9E-22CB-4231-B9B8-F6B84407F5E0}" type="presOf" srcId="{7A877ACF-AA14-4950-9161-D3D56C8BCA4E}" destId="{0A120474-F937-4493-B1C8-A93F99A9E313}" srcOrd="0" destOrd="0" presId="urn:microsoft.com/office/officeart/2005/8/layout/chevron2"/>
    <dgm:cxn modelId="{C98E0DA2-1679-4DBA-89C6-3733EB31A0AE}" type="presOf" srcId="{7D607079-94C1-4AE6-B702-7E3F83E831CD}" destId="{CC69FB3F-7043-4203-981D-C6641D5393E3}" srcOrd="0" destOrd="2" presId="urn:microsoft.com/office/officeart/2005/8/layout/chevron2"/>
    <dgm:cxn modelId="{3D929EA5-E5A7-4763-9E5E-583F30FF2111}" type="presOf" srcId="{A6F9E0EC-D791-4ECD-8DB3-1FC575FC7446}" destId="{0A120474-F937-4493-B1C8-A93F99A9E313}" srcOrd="0" destOrd="3" presId="urn:microsoft.com/office/officeart/2005/8/layout/chevron2"/>
    <dgm:cxn modelId="{4DADD3A6-E58D-4158-8B44-4AC70A724171}" srcId="{7CF95F94-04BD-45F6-B77F-701B2CAC521A}" destId="{7D607079-94C1-4AE6-B702-7E3F83E831CD}" srcOrd="2" destOrd="0" parTransId="{49234390-9A88-4165-8E02-050E00C3D6AA}" sibTransId="{69312D54-9263-4823-84B5-A1E377C4A9B3}"/>
    <dgm:cxn modelId="{FEC3F3AC-49E4-40B7-98E5-7E6C0759FF19}" srcId="{EBC1B34A-59B0-4A44-A68E-0E654E1AD9AD}" destId="{A6F9E0EC-D791-4ECD-8DB3-1FC575FC7446}" srcOrd="3" destOrd="0" parTransId="{41327262-45C8-4475-9DD5-82955BFCE9E9}" sibTransId="{659D8B73-4869-445D-86A9-61612439CF44}"/>
    <dgm:cxn modelId="{28D5A9BA-8892-4F98-A1E3-5D428FC59E3A}" type="presOf" srcId="{FE92BAD2-333E-40BA-A433-2D25F0AEFE1D}" destId="{88134836-BF5D-4492-B148-F69689C0EF19}" srcOrd="0" destOrd="0" presId="urn:microsoft.com/office/officeart/2005/8/layout/chevron2"/>
    <dgm:cxn modelId="{2E8303BB-153F-4E77-8065-E0134F455DEC}" type="presOf" srcId="{F027A467-3A42-47AA-AE34-16E528341DE8}" destId="{0A120474-F937-4493-B1C8-A93F99A9E313}" srcOrd="0" destOrd="2" presId="urn:microsoft.com/office/officeart/2005/8/layout/chevron2"/>
    <dgm:cxn modelId="{0B9A59BB-9BF1-426B-88F5-5612B2D97A98}" srcId="{FE92BAD2-333E-40BA-A433-2D25F0AEFE1D}" destId="{7CF95F94-04BD-45F6-B77F-701B2CAC521A}" srcOrd="2" destOrd="0" parTransId="{04B20DCF-7259-4A5A-B31A-F9FD3B6FB713}" sibTransId="{7B273EA3-1011-4859-B363-691EA81E9D2A}"/>
    <dgm:cxn modelId="{A00D52C0-9A86-491F-BD57-E195019C2801}" srcId="{EBC1B34A-59B0-4A44-A68E-0E654E1AD9AD}" destId="{F027A467-3A42-47AA-AE34-16E528341DE8}" srcOrd="2" destOrd="0" parTransId="{C8AB7BD1-9137-4EAF-ACFD-067467A4C970}" sibTransId="{9B2348C8-6C5C-48DF-8649-22BC1841627A}"/>
    <dgm:cxn modelId="{095526C6-AE91-4537-A033-CF06FB4BEAC9}" type="presOf" srcId="{EBC1B34A-59B0-4A44-A68E-0E654E1AD9AD}" destId="{78BE57BE-CF5B-40E5-8282-2997F198554C}" srcOrd="0" destOrd="0" presId="urn:microsoft.com/office/officeart/2005/8/layout/chevron2"/>
    <dgm:cxn modelId="{4F4A28CF-2542-4E47-91CF-F04B904C5459}" srcId="{EBC1B34A-59B0-4A44-A68E-0E654E1AD9AD}" destId="{7A877ACF-AA14-4950-9161-D3D56C8BCA4E}" srcOrd="0" destOrd="0" parTransId="{B605C4BF-1E66-4DB1-8119-E6842110F338}" sibTransId="{02FEEB43-6618-442D-B5AB-8FFB89FA3B29}"/>
    <dgm:cxn modelId="{784188D0-95AB-41EC-ACAD-8EE0E2ABB6EA}" type="presOf" srcId="{CD8903B9-6D99-49F8-868E-04918A966416}" destId="{9240871B-C8EB-4921-AFE8-2DB33456D517}" srcOrd="0" destOrd="2" presId="urn:microsoft.com/office/officeart/2005/8/layout/chevron2"/>
    <dgm:cxn modelId="{C8678DD4-A5DC-4109-AEF2-3A1462F5E25B}" type="presOf" srcId="{7CF95F94-04BD-45F6-B77F-701B2CAC521A}" destId="{C8967672-2ACD-4F1A-B929-DB70FDE101BF}" srcOrd="0" destOrd="0" presId="urn:microsoft.com/office/officeart/2005/8/layout/chevron2"/>
    <dgm:cxn modelId="{6A5230DE-5F60-464F-AC54-01B951532DF7}" srcId="{7CF95F94-04BD-45F6-B77F-701B2CAC521A}" destId="{0EB1ADC1-C39E-4BD7-839F-4A40A698915C}" srcOrd="1" destOrd="0" parTransId="{168676D6-683D-4636-8C2E-C8CA842118B5}" sibTransId="{D5D0E4AE-3EFF-45A1-8C82-C548102D346B}"/>
    <dgm:cxn modelId="{024875E4-2D4F-4B98-AF99-B164DB4A1FBA}" srcId="{7CF95F94-04BD-45F6-B77F-701B2CAC521A}" destId="{E1F14E47-638A-4BC5-88EE-CC3117FA5923}" srcOrd="0" destOrd="0" parTransId="{7B69C7C7-2C79-4C92-BA58-635A0ACDDF89}" sibTransId="{C5EC57DD-11E1-4978-993B-F0068AD49A51}"/>
    <dgm:cxn modelId="{C3A103F3-A626-4F7E-9EE9-DD5BE30C2E0E}" srcId="{0B9DDDD6-813F-4F92-8EBF-6D39764E7DC4}" destId="{AC1CC8AB-E791-499A-BBFD-412F6899930E}" srcOrd="3" destOrd="0" parTransId="{98119E8E-7346-4C82-BA82-B96FD7130559}" sibTransId="{F8AF53DA-8826-4043-8950-E6D06AE15829}"/>
    <dgm:cxn modelId="{AECD3AF6-1071-4A56-B251-240114D7F9D1}" type="presOf" srcId="{0EB1ADC1-C39E-4BD7-839F-4A40A698915C}" destId="{CC69FB3F-7043-4203-981D-C6641D5393E3}" srcOrd="0" destOrd="1" presId="urn:microsoft.com/office/officeart/2005/8/layout/chevron2"/>
    <dgm:cxn modelId="{C394B2F8-5826-42C0-A110-352078D2EB61}" srcId="{7CF95F94-04BD-45F6-B77F-701B2CAC521A}" destId="{F810156C-F2E6-4174-8352-30E8E3C48EE3}" srcOrd="3" destOrd="0" parTransId="{2D526FC6-164E-4322-BDA9-91A3D3975BCD}" sibTransId="{15D7F20C-F474-46BD-99D2-8AC84C4E3C64}"/>
    <dgm:cxn modelId="{57AD26F9-79A8-4ABE-952C-069DFAC169B3}" type="presOf" srcId="{0B9DDDD6-813F-4F92-8EBF-6D39764E7DC4}" destId="{9731FB75-5F59-4B20-8961-BC8181138B98}" srcOrd="0" destOrd="0" presId="urn:microsoft.com/office/officeart/2005/8/layout/chevron2"/>
    <dgm:cxn modelId="{B7CA0AFA-EE5B-4CA7-8504-A96DA103F038}" type="presOf" srcId="{E69E2639-68C3-4BCA-B6C3-7D48B0394A7B}" destId="{0A120474-F937-4493-B1C8-A93F99A9E313}" srcOrd="0" destOrd="1" presId="urn:microsoft.com/office/officeart/2005/8/layout/chevron2"/>
    <dgm:cxn modelId="{C79F58FB-3E26-4AC9-A072-13C57081A89C}" srcId="{0B9DDDD6-813F-4F92-8EBF-6D39764E7DC4}" destId="{7C9B1C78-D783-4CA4-8415-E236A9D401B4}" srcOrd="1" destOrd="0" parTransId="{2830BEF7-BB11-43D2-8485-E22447A22516}" sibTransId="{7094F56E-4D44-4B6D-822A-E0A36466707E}"/>
    <dgm:cxn modelId="{301DD3FB-99A7-47B2-8950-F4B1064E5EC1}" srcId="{FE92BAD2-333E-40BA-A433-2D25F0AEFE1D}" destId="{EBC1B34A-59B0-4A44-A68E-0E654E1AD9AD}" srcOrd="1" destOrd="0" parTransId="{6A23FBAF-6185-4194-B783-2E07D7527F7B}" sibTransId="{320FCD25-233A-4911-9218-0E90E2793AA4}"/>
    <dgm:cxn modelId="{3D1F2754-5ED0-4734-94DD-06DEA22F3354}" type="presParOf" srcId="{88134836-BF5D-4492-B148-F69689C0EF19}" destId="{381A1DA0-D368-45E5-9BAA-ED34427BF9AA}" srcOrd="0" destOrd="0" presId="urn:microsoft.com/office/officeart/2005/8/layout/chevron2"/>
    <dgm:cxn modelId="{63DFD4E0-7B0F-4C89-8D31-513C8912BEFC}" type="presParOf" srcId="{381A1DA0-D368-45E5-9BAA-ED34427BF9AA}" destId="{9731FB75-5F59-4B20-8961-BC8181138B98}" srcOrd="0" destOrd="0" presId="urn:microsoft.com/office/officeart/2005/8/layout/chevron2"/>
    <dgm:cxn modelId="{C7A10971-719E-428A-8A76-07DAA0A297F7}" type="presParOf" srcId="{381A1DA0-D368-45E5-9BAA-ED34427BF9AA}" destId="{9240871B-C8EB-4921-AFE8-2DB33456D517}" srcOrd="1" destOrd="0" presId="urn:microsoft.com/office/officeart/2005/8/layout/chevron2"/>
    <dgm:cxn modelId="{0608DF0D-285D-48CE-B7B6-43EA9213F759}" type="presParOf" srcId="{88134836-BF5D-4492-B148-F69689C0EF19}" destId="{68A62D17-8E0A-4293-888A-6A9CDF0208EA}" srcOrd="1" destOrd="0" presId="urn:microsoft.com/office/officeart/2005/8/layout/chevron2"/>
    <dgm:cxn modelId="{17B89252-B67E-4A3E-840B-F75347EDB4DE}" type="presParOf" srcId="{88134836-BF5D-4492-B148-F69689C0EF19}" destId="{0917A1D9-CC39-4D14-A214-DAD728965F1A}" srcOrd="2" destOrd="0" presId="urn:microsoft.com/office/officeart/2005/8/layout/chevron2"/>
    <dgm:cxn modelId="{5431FC0C-6049-4E69-9C61-5D4C65FD6B3F}" type="presParOf" srcId="{0917A1D9-CC39-4D14-A214-DAD728965F1A}" destId="{78BE57BE-CF5B-40E5-8282-2997F198554C}" srcOrd="0" destOrd="0" presId="urn:microsoft.com/office/officeart/2005/8/layout/chevron2"/>
    <dgm:cxn modelId="{B47FCEA8-4444-4A74-B47A-1995ED462B28}" type="presParOf" srcId="{0917A1D9-CC39-4D14-A214-DAD728965F1A}" destId="{0A120474-F937-4493-B1C8-A93F99A9E313}" srcOrd="1" destOrd="0" presId="urn:microsoft.com/office/officeart/2005/8/layout/chevron2"/>
    <dgm:cxn modelId="{9525598D-2AA1-4D6F-92AE-694DA1E4329F}" type="presParOf" srcId="{88134836-BF5D-4492-B148-F69689C0EF19}" destId="{0F988267-1D16-49AB-97B2-E37640765306}" srcOrd="3" destOrd="0" presId="urn:microsoft.com/office/officeart/2005/8/layout/chevron2"/>
    <dgm:cxn modelId="{20E14295-B3EA-42BF-A560-85FFB0CCF641}" type="presParOf" srcId="{88134836-BF5D-4492-B148-F69689C0EF19}" destId="{4A253F84-FC3D-4A0B-9130-A5ED034102B7}" srcOrd="4" destOrd="0" presId="urn:microsoft.com/office/officeart/2005/8/layout/chevron2"/>
    <dgm:cxn modelId="{CA574AD8-54E6-4B5C-A1B2-3AF47DC75C20}" type="presParOf" srcId="{4A253F84-FC3D-4A0B-9130-A5ED034102B7}" destId="{C8967672-2ACD-4F1A-B929-DB70FDE101BF}" srcOrd="0" destOrd="0" presId="urn:microsoft.com/office/officeart/2005/8/layout/chevron2"/>
    <dgm:cxn modelId="{82F37182-A580-41B8-AE03-C01630BF68BF}" type="presParOf" srcId="{4A253F84-FC3D-4A0B-9130-A5ED034102B7}" destId="{CC69FB3F-7043-4203-981D-C6641D5393E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74B9C-02B1-4372-93B9-0179261EC1F2}">
      <dsp:nvSpPr>
        <dsp:cNvPr id="0" name=""/>
        <dsp:cNvSpPr/>
      </dsp:nvSpPr>
      <dsp:spPr>
        <a:xfrm>
          <a:off x="1549247" y="11490"/>
          <a:ext cx="1033568" cy="1013943"/>
        </a:xfrm>
        <a:prstGeom prst="trapezoid">
          <a:avLst>
            <a:gd name="adj" fmla="val 50283"/>
          </a:avLst>
        </a:prstGeom>
        <a:solidFill>
          <a:srgbClr val="00B0F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noProof="0" dirty="0"/>
        </a:p>
      </dsp:txBody>
      <dsp:txXfrm>
        <a:off x="1549247" y="11490"/>
        <a:ext cx="1033568" cy="1013943"/>
      </dsp:txXfrm>
    </dsp:sp>
    <dsp:sp modelId="{3EFEC83B-CDC4-4511-B016-F1CF5E1761A9}">
      <dsp:nvSpPr>
        <dsp:cNvPr id="0" name=""/>
        <dsp:cNvSpPr/>
      </dsp:nvSpPr>
      <dsp:spPr>
        <a:xfrm>
          <a:off x="1033623" y="1013943"/>
          <a:ext cx="2053314" cy="1027798"/>
        </a:xfrm>
        <a:prstGeom prst="trapezoid">
          <a:avLst>
            <a:gd name="adj" fmla="val 50283"/>
          </a:avLst>
        </a:prstGeom>
        <a:solidFill>
          <a:srgbClr val="00B0F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noProof="0" dirty="0"/>
            <a:t>Evidence Gap Maps</a:t>
          </a:r>
        </a:p>
      </dsp:txBody>
      <dsp:txXfrm>
        <a:off x="1392953" y="1013943"/>
        <a:ext cx="1334654" cy="1027798"/>
      </dsp:txXfrm>
    </dsp:sp>
    <dsp:sp modelId="{45D5A1AE-709B-4E1C-9A66-22089AA75911}">
      <dsp:nvSpPr>
        <dsp:cNvPr id="0" name=""/>
        <dsp:cNvSpPr/>
      </dsp:nvSpPr>
      <dsp:spPr>
        <a:xfrm>
          <a:off x="516811" y="2041741"/>
          <a:ext cx="3086938" cy="1027798"/>
        </a:xfrm>
        <a:prstGeom prst="trapezoid">
          <a:avLst>
            <a:gd name="adj" fmla="val 50283"/>
          </a:avLst>
        </a:prstGeom>
        <a:solidFill>
          <a:srgbClr val="00B0F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noProof="0" dirty="0"/>
            <a:t>Systematic Reviews</a:t>
          </a:r>
        </a:p>
      </dsp:txBody>
      <dsp:txXfrm>
        <a:off x="1057026" y="2041741"/>
        <a:ext cx="2006509" cy="1027798"/>
      </dsp:txXfrm>
    </dsp:sp>
    <dsp:sp modelId="{B42EBBCD-4624-4D39-8C82-88E0C3C33517}">
      <dsp:nvSpPr>
        <dsp:cNvPr id="0" name=""/>
        <dsp:cNvSpPr/>
      </dsp:nvSpPr>
      <dsp:spPr>
        <a:xfrm>
          <a:off x="0" y="3069539"/>
          <a:ext cx="4120561" cy="1027798"/>
        </a:xfrm>
        <a:prstGeom prst="trapezoid">
          <a:avLst>
            <a:gd name="adj" fmla="val 50283"/>
          </a:avLst>
        </a:prstGeom>
        <a:solidFill>
          <a:srgbClr val="00B0F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noProof="0" dirty="0"/>
            <a:t>Impact Evaluations </a:t>
          </a:r>
        </a:p>
        <a:p>
          <a:pPr marL="0" lvl="0" indent="0" algn="ctr" defTabSz="889000">
            <a:lnSpc>
              <a:spcPct val="90000"/>
            </a:lnSpc>
            <a:spcBef>
              <a:spcPct val="0"/>
            </a:spcBef>
            <a:spcAft>
              <a:spcPct val="35000"/>
            </a:spcAft>
            <a:buNone/>
          </a:pPr>
          <a:r>
            <a:rPr lang="en-US" sz="1300" kern="1200" noProof="0" dirty="0"/>
            <a:t>(including cost and implementation information)</a:t>
          </a:r>
        </a:p>
      </dsp:txBody>
      <dsp:txXfrm>
        <a:off x="721098" y="3069539"/>
        <a:ext cx="2678365" cy="10277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Generate/refine theory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Inform research questions to be asked</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Choose research design, identification strategy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Validate or triangulate quantitative findings</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Investigate assumptions (e.g., about the Theory of Change)</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Learn about population/beneficiary experiences</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b="1" u="sng" kern="1200" dirty="0"/>
            <a:t>Inform questions, methods for future research</a:t>
          </a:r>
        </a:p>
      </dsp:txBody>
      <dsp:txXfrm rot="-5400000">
        <a:off x="1408668" y="3710233"/>
        <a:ext cx="5987139" cy="11803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Generate/refine theory</a:t>
          </a:r>
        </a:p>
        <a:p>
          <a:pPr marL="171450" lvl="1" indent="-171450" algn="l" defTabSz="800100">
            <a:lnSpc>
              <a:spcPct val="90000"/>
            </a:lnSpc>
            <a:spcBef>
              <a:spcPct val="0"/>
            </a:spcBef>
            <a:spcAft>
              <a:spcPct val="15000"/>
            </a:spcAft>
            <a:buChar char="•"/>
          </a:pPr>
          <a:r>
            <a:rPr lang="en-US" sz="1800" kern="1200" dirty="0"/>
            <a:t>Inform research questions to be asked</a:t>
          </a:r>
        </a:p>
        <a:p>
          <a:pPr marL="171450" lvl="1" indent="-171450" algn="l" defTabSz="800100">
            <a:lnSpc>
              <a:spcPct val="90000"/>
            </a:lnSpc>
            <a:spcBef>
              <a:spcPct val="0"/>
            </a:spcBef>
            <a:spcAft>
              <a:spcPct val="15000"/>
            </a:spcAft>
            <a:buChar char="•"/>
          </a:pPr>
          <a:r>
            <a:rPr lang="en-US" sz="1800" kern="1200" dirty="0"/>
            <a:t>Choose research design, identification strategy</a:t>
          </a:r>
        </a:p>
        <a:p>
          <a:pPr marL="171450" lvl="1" indent="-171450" algn="l" defTabSz="800100">
            <a:lnSpc>
              <a:spcPct val="90000"/>
            </a:lnSpc>
            <a:spcBef>
              <a:spcPct val="0"/>
            </a:spcBef>
            <a:spcAft>
              <a:spcPct val="15000"/>
            </a:spcAft>
            <a:buChar char="•"/>
          </a:pPr>
          <a:r>
            <a:rPr lang="en-US" sz="1800" kern="1200" dirty="0"/>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Validate or triangulate quantitative findings</a:t>
          </a:r>
        </a:p>
        <a:p>
          <a:pPr marL="171450" lvl="1" indent="-171450" algn="l" defTabSz="800100">
            <a:lnSpc>
              <a:spcPct val="90000"/>
            </a:lnSpc>
            <a:spcBef>
              <a:spcPct val="0"/>
            </a:spcBef>
            <a:spcAft>
              <a:spcPct val="15000"/>
            </a:spcAft>
            <a:buChar char="•"/>
          </a:pPr>
          <a:r>
            <a:rPr lang="en-US" sz="1800" kern="1200" dirty="0"/>
            <a:t>Investigate assumptions (e.g., about the Theory of Change)</a:t>
          </a:r>
        </a:p>
        <a:p>
          <a:pPr marL="171450" lvl="1" indent="-171450" algn="l" defTabSz="800100">
            <a:lnSpc>
              <a:spcPct val="90000"/>
            </a:lnSpc>
            <a:spcBef>
              <a:spcPct val="0"/>
            </a:spcBef>
            <a:spcAft>
              <a:spcPct val="15000"/>
            </a:spcAft>
            <a:buChar char="•"/>
          </a:pPr>
          <a:r>
            <a:rPr lang="en-US" sz="1800" kern="1200" dirty="0"/>
            <a:t>Learn about population/beneficiary experiences</a:t>
          </a:r>
        </a:p>
        <a:p>
          <a:pPr marL="171450" lvl="1" indent="-171450" algn="l" defTabSz="800100">
            <a:lnSpc>
              <a:spcPct val="90000"/>
            </a:lnSpc>
            <a:spcBef>
              <a:spcPct val="0"/>
            </a:spcBef>
            <a:spcAft>
              <a:spcPct val="15000"/>
            </a:spcAft>
            <a:buChar char="•"/>
          </a:pPr>
          <a:r>
            <a:rPr lang="en-US" sz="1800" kern="1200" dirty="0"/>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Raise new questions to guide future research</a:t>
          </a:r>
        </a:p>
      </dsp:txBody>
      <dsp:txXfrm rot="-5400000">
        <a:off x="1408668" y="3710233"/>
        <a:ext cx="5987139" cy="1180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3DDE4-A3BD-4498-9F51-F34887747246}">
      <dsp:nvSpPr>
        <dsp:cNvPr id="0" name=""/>
        <dsp:cNvSpPr/>
      </dsp:nvSpPr>
      <dsp:spPr>
        <a:xfrm>
          <a:off x="4378638" y="232604"/>
          <a:ext cx="616467" cy="616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421A70-D622-4F34-A5CC-899446C97E05}">
      <dsp:nvSpPr>
        <dsp:cNvPr id="0" name=""/>
        <dsp:cNvSpPr/>
      </dsp:nvSpPr>
      <dsp:spPr>
        <a:xfrm>
          <a:off x="4399582"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5000</a:t>
          </a:r>
        </a:p>
      </dsp:txBody>
      <dsp:txXfrm>
        <a:off x="4481534" y="335335"/>
        <a:ext cx="410674" cy="410816"/>
      </dsp:txXfrm>
    </dsp:sp>
    <dsp:sp modelId="{814C67B4-F17A-45D2-8299-38D8E597398A}">
      <dsp:nvSpPr>
        <dsp:cNvPr id="0" name=""/>
        <dsp:cNvSpPr/>
      </dsp:nvSpPr>
      <dsp:spPr>
        <a:xfrm rot="2700000">
          <a:off x="3741990" y="232535"/>
          <a:ext cx="616308" cy="61630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C1B7E-A85B-486E-A331-61B362896A9F}">
      <dsp:nvSpPr>
        <dsp:cNvPr id="0" name=""/>
        <dsp:cNvSpPr/>
      </dsp:nvSpPr>
      <dsp:spPr>
        <a:xfrm>
          <a:off x="3762626"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700</a:t>
          </a:r>
        </a:p>
      </dsp:txBody>
      <dsp:txXfrm>
        <a:off x="3844579" y="335335"/>
        <a:ext cx="410674" cy="410816"/>
      </dsp:txXfrm>
    </dsp:sp>
    <dsp:sp modelId="{F5001CDD-E526-4147-BD15-48F5456CEFE6}">
      <dsp:nvSpPr>
        <dsp:cNvPr id="0" name=""/>
        <dsp:cNvSpPr/>
      </dsp:nvSpPr>
      <dsp:spPr>
        <a:xfrm rot="2700000">
          <a:off x="3105489" y="232535"/>
          <a:ext cx="616308" cy="61630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21884-D439-4E70-B811-EB4B94B00031}">
      <dsp:nvSpPr>
        <dsp:cNvPr id="0" name=""/>
        <dsp:cNvSpPr/>
      </dsp:nvSpPr>
      <dsp:spPr>
        <a:xfrm>
          <a:off x="3125671"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250</a:t>
          </a:r>
        </a:p>
      </dsp:txBody>
      <dsp:txXfrm>
        <a:off x="3208079" y="335335"/>
        <a:ext cx="410674" cy="410816"/>
      </dsp:txXfrm>
    </dsp:sp>
    <dsp:sp modelId="{2AB9103D-2B86-4051-8EB7-B20A53A02474}">
      <dsp:nvSpPr>
        <dsp:cNvPr id="0" name=""/>
        <dsp:cNvSpPr/>
      </dsp:nvSpPr>
      <dsp:spPr>
        <a:xfrm rot="2700000">
          <a:off x="2468534" y="232535"/>
          <a:ext cx="616308" cy="61630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E1CE68-E283-4B97-8158-EBB7608D7827}">
      <dsp:nvSpPr>
        <dsp:cNvPr id="0" name=""/>
        <dsp:cNvSpPr/>
      </dsp:nvSpPr>
      <dsp:spPr>
        <a:xfrm>
          <a:off x="2489170"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50</a:t>
          </a:r>
        </a:p>
      </dsp:txBody>
      <dsp:txXfrm>
        <a:off x="2571123" y="335335"/>
        <a:ext cx="410674" cy="410816"/>
      </dsp:txXfrm>
    </dsp:sp>
    <dsp:sp modelId="{E6B169AF-3F6E-4193-AA1B-D8640B65E698}">
      <dsp:nvSpPr>
        <dsp:cNvPr id="0" name=""/>
        <dsp:cNvSpPr/>
      </dsp:nvSpPr>
      <dsp:spPr>
        <a:xfrm rot="2700000">
          <a:off x="1831578" y="232535"/>
          <a:ext cx="616308" cy="61630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9693CD-A6FD-4DAC-A39D-BBDB6AB33D45}">
      <dsp:nvSpPr>
        <dsp:cNvPr id="0" name=""/>
        <dsp:cNvSpPr/>
      </dsp:nvSpPr>
      <dsp:spPr>
        <a:xfrm>
          <a:off x="1852215"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50</a:t>
          </a:r>
        </a:p>
      </dsp:txBody>
      <dsp:txXfrm>
        <a:off x="1934168" y="335335"/>
        <a:ext cx="410674" cy="410816"/>
      </dsp:txXfrm>
    </dsp:sp>
    <dsp:sp modelId="{020EFD47-6DCC-41A2-8CE7-3421E0588A88}">
      <dsp:nvSpPr>
        <dsp:cNvPr id="0" name=""/>
        <dsp:cNvSpPr/>
      </dsp:nvSpPr>
      <dsp:spPr>
        <a:xfrm rot="2700000">
          <a:off x="1195078" y="232535"/>
          <a:ext cx="616308" cy="61630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12540-1472-467C-A539-82F6437284DB}">
      <dsp:nvSpPr>
        <dsp:cNvPr id="0" name=""/>
        <dsp:cNvSpPr/>
      </dsp:nvSpPr>
      <dsp:spPr>
        <a:xfrm>
          <a:off x="1215259"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50</a:t>
          </a:r>
        </a:p>
      </dsp:txBody>
      <dsp:txXfrm>
        <a:off x="1297668" y="335335"/>
        <a:ext cx="410674" cy="410816"/>
      </dsp:txXfrm>
    </dsp:sp>
    <dsp:sp modelId="{C7B3B0C6-FEC0-46AA-852A-F06B379189F1}">
      <dsp:nvSpPr>
        <dsp:cNvPr id="0" name=""/>
        <dsp:cNvSpPr/>
      </dsp:nvSpPr>
      <dsp:spPr>
        <a:xfrm rot="2700000">
          <a:off x="558123" y="232535"/>
          <a:ext cx="616308" cy="61630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C8681-5F94-4729-A13E-68F9E2B1C8FB}">
      <dsp:nvSpPr>
        <dsp:cNvPr id="0" name=""/>
        <dsp:cNvSpPr/>
      </dsp:nvSpPr>
      <dsp:spPr>
        <a:xfrm>
          <a:off x="578759" y="253151"/>
          <a:ext cx="575035" cy="57518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15</a:t>
          </a:r>
        </a:p>
      </dsp:txBody>
      <dsp:txXfrm>
        <a:off x="660712" y="335335"/>
        <a:ext cx="410674" cy="410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Generate/refine theory</a:t>
          </a:r>
        </a:p>
        <a:p>
          <a:pPr marL="171450" lvl="1" indent="-171450" algn="l" defTabSz="800100">
            <a:lnSpc>
              <a:spcPct val="90000"/>
            </a:lnSpc>
            <a:spcBef>
              <a:spcPct val="0"/>
            </a:spcBef>
            <a:spcAft>
              <a:spcPct val="15000"/>
            </a:spcAft>
            <a:buChar char="•"/>
          </a:pPr>
          <a:r>
            <a:rPr lang="en-US" sz="1800" kern="1200" dirty="0"/>
            <a:t>Inform research questions to be asked</a:t>
          </a:r>
        </a:p>
        <a:p>
          <a:pPr marL="171450" lvl="1" indent="-171450" algn="l" defTabSz="800100">
            <a:lnSpc>
              <a:spcPct val="90000"/>
            </a:lnSpc>
            <a:spcBef>
              <a:spcPct val="0"/>
            </a:spcBef>
            <a:spcAft>
              <a:spcPct val="15000"/>
            </a:spcAft>
            <a:buChar char="•"/>
          </a:pPr>
          <a:r>
            <a:rPr lang="en-US" sz="1800" kern="1200" dirty="0"/>
            <a:t>Choose research design, identification strategy</a:t>
          </a:r>
        </a:p>
        <a:p>
          <a:pPr marL="171450" lvl="1" indent="-171450" algn="l" defTabSz="800100">
            <a:lnSpc>
              <a:spcPct val="90000"/>
            </a:lnSpc>
            <a:spcBef>
              <a:spcPct val="0"/>
            </a:spcBef>
            <a:spcAft>
              <a:spcPct val="15000"/>
            </a:spcAft>
            <a:buChar char="•"/>
          </a:pPr>
          <a:r>
            <a:rPr lang="en-US" sz="1800" kern="1200" dirty="0"/>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Validate or triangulate quantitative findings</a:t>
          </a:r>
        </a:p>
        <a:p>
          <a:pPr marL="171450" lvl="1" indent="-171450" algn="l" defTabSz="800100">
            <a:lnSpc>
              <a:spcPct val="90000"/>
            </a:lnSpc>
            <a:spcBef>
              <a:spcPct val="0"/>
            </a:spcBef>
            <a:spcAft>
              <a:spcPct val="15000"/>
            </a:spcAft>
            <a:buChar char="•"/>
          </a:pPr>
          <a:r>
            <a:rPr lang="en-US" sz="1800" kern="1200" dirty="0"/>
            <a:t>Investigate assumptions (e.g., about the Theory of Change)</a:t>
          </a:r>
        </a:p>
        <a:p>
          <a:pPr marL="171450" lvl="1" indent="-171450" algn="l" defTabSz="800100">
            <a:lnSpc>
              <a:spcPct val="90000"/>
            </a:lnSpc>
            <a:spcBef>
              <a:spcPct val="0"/>
            </a:spcBef>
            <a:spcAft>
              <a:spcPct val="15000"/>
            </a:spcAft>
            <a:buChar char="•"/>
          </a:pPr>
          <a:r>
            <a:rPr lang="en-US" sz="1800" kern="1200" dirty="0"/>
            <a:t>Learn about population/beneficiary experiences</a:t>
          </a:r>
        </a:p>
        <a:p>
          <a:pPr marL="171450" lvl="1" indent="-171450" algn="l" defTabSz="800100">
            <a:lnSpc>
              <a:spcPct val="90000"/>
            </a:lnSpc>
            <a:spcBef>
              <a:spcPct val="0"/>
            </a:spcBef>
            <a:spcAft>
              <a:spcPct val="15000"/>
            </a:spcAft>
            <a:buChar char="•"/>
          </a:pPr>
          <a:r>
            <a:rPr lang="en-US" sz="1800" kern="1200" dirty="0"/>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Raise new questions to guide future research</a:t>
          </a:r>
        </a:p>
      </dsp:txBody>
      <dsp:txXfrm rot="-5400000">
        <a:off x="1408668" y="3710233"/>
        <a:ext cx="5987139" cy="1180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Generate/refine theory</a:t>
          </a:r>
        </a:p>
        <a:p>
          <a:pPr marL="171450" lvl="1" indent="-171450" algn="l" defTabSz="800100">
            <a:lnSpc>
              <a:spcPct val="90000"/>
            </a:lnSpc>
            <a:spcBef>
              <a:spcPct val="0"/>
            </a:spcBef>
            <a:spcAft>
              <a:spcPct val="15000"/>
            </a:spcAft>
            <a:buChar char="•"/>
          </a:pPr>
          <a:r>
            <a:rPr lang="en-US" sz="1800" kern="1200" dirty="0"/>
            <a:t>Inform research questions to be asked</a:t>
          </a:r>
        </a:p>
        <a:p>
          <a:pPr marL="171450" lvl="1" indent="-171450" algn="l" defTabSz="800100">
            <a:lnSpc>
              <a:spcPct val="90000"/>
            </a:lnSpc>
            <a:spcBef>
              <a:spcPct val="0"/>
            </a:spcBef>
            <a:spcAft>
              <a:spcPct val="15000"/>
            </a:spcAft>
            <a:buChar char="•"/>
          </a:pPr>
          <a:r>
            <a:rPr lang="en-US" sz="1800" b="0" u="none" kern="1200" dirty="0"/>
            <a:t>Choose research design, identification strategy</a:t>
          </a:r>
        </a:p>
        <a:p>
          <a:pPr marL="171450" lvl="1" indent="-171450" algn="l" defTabSz="800100">
            <a:lnSpc>
              <a:spcPct val="90000"/>
            </a:lnSpc>
            <a:spcBef>
              <a:spcPct val="0"/>
            </a:spcBef>
            <a:spcAft>
              <a:spcPct val="15000"/>
            </a:spcAft>
            <a:buChar char="•"/>
          </a:pPr>
          <a:r>
            <a:rPr lang="en-US" sz="1800" b="1" u="sng" kern="1200" dirty="0"/>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Validate or triangulate quantitative findings</a:t>
          </a:r>
        </a:p>
        <a:p>
          <a:pPr marL="171450" lvl="1" indent="-171450" algn="l" defTabSz="800100">
            <a:lnSpc>
              <a:spcPct val="90000"/>
            </a:lnSpc>
            <a:spcBef>
              <a:spcPct val="0"/>
            </a:spcBef>
            <a:spcAft>
              <a:spcPct val="15000"/>
            </a:spcAft>
            <a:buChar char="•"/>
          </a:pPr>
          <a:r>
            <a:rPr lang="en-US" sz="1800" kern="1200" dirty="0"/>
            <a:t>Investigate assumptions (e.g., about the Theory of Change)</a:t>
          </a:r>
        </a:p>
        <a:p>
          <a:pPr marL="171450" lvl="1" indent="-171450" algn="l" defTabSz="800100">
            <a:lnSpc>
              <a:spcPct val="90000"/>
            </a:lnSpc>
            <a:spcBef>
              <a:spcPct val="0"/>
            </a:spcBef>
            <a:spcAft>
              <a:spcPct val="15000"/>
            </a:spcAft>
            <a:buChar char="•"/>
          </a:pPr>
          <a:r>
            <a:rPr lang="en-US" sz="1800" kern="1200" dirty="0"/>
            <a:t>Learn about population/beneficiary experiences</a:t>
          </a:r>
        </a:p>
        <a:p>
          <a:pPr marL="171450" lvl="1" indent="-171450" algn="l" defTabSz="800100">
            <a:lnSpc>
              <a:spcPct val="90000"/>
            </a:lnSpc>
            <a:spcBef>
              <a:spcPct val="0"/>
            </a:spcBef>
            <a:spcAft>
              <a:spcPct val="15000"/>
            </a:spcAft>
            <a:buChar char="•"/>
          </a:pPr>
          <a:r>
            <a:rPr lang="en-US" sz="1800" kern="1200" dirty="0"/>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Raise new questions to guide future research</a:t>
          </a:r>
        </a:p>
      </dsp:txBody>
      <dsp:txXfrm rot="-5400000">
        <a:off x="1408668" y="3710233"/>
        <a:ext cx="5987139" cy="1180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Generate/refine theory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Inform research questions to be asked</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Choose research design, identification strategy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Validate or triangulate quantitative findings</a:t>
          </a:r>
        </a:p>
        <a:p>
          <a:pPr marL="171450" lvl="1" indent="-171450" algn="l" defTabSz="800100">
            <a:lnSpc>
              <a:spcPct val="90000"/>
            </a:lnSpc>
            <a:spcBef>
              <a:spcPct val="0"/>
            </a:spcBef>
            <a:spcAft>
              <a:spcPct val="15000"/>
            </a:spcAft>
            <a:buChar char="•"/>
          </a:pPr>
          <a:r>
            <a:rPr lang="en-US" sz="1800" kern="1200" dirty="0"/>
            <a:t>Investigate assumptions (e.g., about the Theory of Change)</a:t>
          </a:r>
        </a:p>
        <a:p>
          <a:pPr marL="171450" lvl="1" indent="-171450" algn="l" defTabSz="800100">
            <a:lnSpc>
              <a:spcPct val="90000"/>
            </a:lnSpc>
            <a:spcBef>
              <a:spcPct val="0"/>
            </a:spcBef>
            <a:spcAft>
              <a:spcPct val="15000"/>
            </a:spcAft>
            <a:buChar char="•"/>
          </a:pPr>
          <a:r>
            <a:rPr lang="en-US" sz="1800" kern="1200" dirty="0"/>
            <a:t>Learn about population/beneficiary experiences</a:t>
          </a:r>
        </a:p>
        <a:p>
          <a:pPr marL="171450" lvl="1" indent="-171450" algn="l" defTabSz="800100">
            <a:lnSpc>
              <a:spcPct val="90000"/>
            </a:lnSpc>
            <a:spcBef>
              <a:spcPct val="0"/>
            </a:spcBef>
            <a:spcAft>
              <a:spcPct val="15000"/>
            </a:spcAft>
            <a:buChar char="•"/>
          </a:pPr>
          <a:r>
            <a:rPr lang="en-US" sz="1800" kern="1200" dirty="0"/>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Raise new questions to guide future research</a:t>
          </a:r>
        </a:p>
      </dsp:txBody>
      <dsp:txXfrm rot="-5400000">
        <a:off x="1408668" y="3710233"/>
        <a:ext cx="5987139" cy="11803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Generate/refine theory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Inform research questions to be asked</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Choose research design, identification strategy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u="sng" kern="1200" dirty="0"/>
            <a:t>Validate or triangulate quantitative findings</a:t>
          </a:r>
        </a:p>
        <a:p>
          <a:pPr marL="171450" lvl="1" indent="-171450" algn="l" defTabSz="800100">
            <a:lnSpc>
              <a:spcPct val="90000"/>
            </a:lnSpc>
            <a:spcBef>
              <a:spcPct val="0"/>
            </a:spcBef>
            <a:spcAft>
              <a:spcPct val="15000"/>
            </a:spcAft>
            <a:buChar char="•"/>
          </a:pPr>
          <a:r>
            <a:rPr lang="en-US" sz="1800" kern="1200" dirty="0"/>
            <a:t>Investigate assumptions (e.g., about the Theory of Change)</a:t>
          </a:r>
        </a:p>
        <a:p>
          <a:pPr marL="171450" lvl="1" indent="-171450" algn="l" defTabSz="800100">
            <a:lnSpc>
              <a:spcPct val="90000"/>
            </a:lnSpc>
            <a:spcBef>
              <a:spcPct val="0"/>
            </a:spcBef>
            <a:spcAft>
              <a:spcPct val="15000"/>
            </a:spcAft>
            <a:buChar char="•"/>
          </a:pPr>
          <a:r>
            <a:rPr lang="en-US" sz="1800" kern="1200" dirty="0"/>
            <a:t>Learn about population/beneficiary experiences</a:t>
          </a:r>
        </a:p>
        <a:p>
          <a:pPr marL="171450" lvl="1" indent="-171450" algn="l" defTabSz="800100">
            <a:lnSpc>
              <a:spcPct val="90000"/>
            </a:lnSpc>
            <a:spcBef>
              <a:spcPct val="0"/>
            </a:spcBef>
            <a:spcAft>
              <a:spcPct val="15000"/>
            </a:spcAft>
            <a:buChar char="•"/>
          </a:pPr>
          <a:r>
            <a:rPr lang="en-US" sz="1800" kern="1200" dirty="0"/>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Raise new questions to guide future research</a:t>
          </a:r>
        </a:p>
      </dsp:txBody>
      <dsp:txXfrm rot="-5400000">
        <a:off x="1408668" y="3710233"/>
        <a:ext cx="5987139" cy="11803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Generate/refine theory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Inform research questions to be asked</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Choose research design, identification strategy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Validate or triangulate quantitative findings</a:t>
          </a:r>
        </a:p>
        <a:p>
          <a:pPr marL="171450" lvl="1" indent="-171450" algn="l" defTabSz="800100">
            <a:lnSpc>
              <a:spcPct val="90000"/>
            </a:lnSpc>
            <a:spcBef>
              <a:spcPct val="0"/>
            </a:spcBef>
            <a:spcAft>
              <a:spcPct val="15000"/>
            </a:spcAft>
            <a:buChar char="•"/>
          </a:pPr>
          <a:r>
            <a:rPr lang="en-US" sz="1800" b="1" u="sng" kern="1200" dirty="0"/>
            <a:t>Investigate assumptions (e.g., about the Theory of Change)</a:t>
          </a:r>
        </a:p>
        <a:p>
          <a:pPr marL="171450" lvl="1" indent="-171450" algn="l" defTabSz="800100">
            <a:lnSpc>
              <a:spcPct val="90000"/>
            </a:lnSpc>
            <a:spcBef>
              <a:spcPct val="0"/>
            </a:spcBef>
            <a:spcAft>
              <a:spcPct val="15000"/>
            </a:spcAft>
            <a:buChar char="•"/>
          </a:pPr>
          <a:r>
            <a:rPr lang="en-US" sz="1800" kern="1200" dirty="0"/>
            <a:t>Learn about population/beneficiary experiences</a:t>
          </a:r>
        </a:p>
        <a:p>
          <a:pPr marL="171450" lvl="1" indent="-171450" algn="l" defTabSz="800100">
            <a:lnSpc>
              <a:spcPct val="90000"/>
            </a:lnSpc>
            <a:spcBef>
              <a:spcPct val="0"/>
            </a:spcBef>
            <a:spcAft>
              <a:spcPct val="15000"/>
            </a:spcAft>
            <a:buChar char="•"/>
          </a:pPr>
          <a:r>
            <a:rPr lang="en-US" sz="1800" kern="1200" dirty="0"/>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Raise new questions to guide future research</a:t>
          </a:r>
        </a:p>
      </dsp:txBody>
      <dsp:txXfrm rot="-5400000">
        <a:off x="1408668" y="3710233"/>
        <a:ext cx="5987139" cy="11803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Generate/refine theory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Inform research questions to be asked</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Choose research design, identification strategy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Validate or triangulate quantitative findings</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Investigate assumptions (e.g., about the Theory of Change)</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Learn about population/beneficiary experiences</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kern="1200" dirty="0"/>
            <a:t>Inform questions, methods for future research</a:t>
          </a:r>
        </a:p>
      </dsp:txBody>
      <dsp:txXfrm rot="-5400000">
        <a:off x="1408668" y="3710233"/>
        <a:ext cx="5987139" cy="11803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1FB75-5F59-4B20-8961-BC8181138B98}">
      <dsp:nvSpPr>
        <dsp:cNvPr id="0" name=""/>
        <dsp:cNvSpPr/>
      </dsp:nvSpPr>
      <dsp:spPr>
        <a:xfrm rot="5400000">
          <a:off x="-301857" y="304305"/>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Plan</a:t>
          </a:r>
        </a:p>
      </dsp:txBody>
      <dsp:txXfrm rot="-5400000">
        <a:off x="1" y="706781"/>
        <a:ext cx="1408668" cy="603715"/>
      </dsp:txXfrm>
    </dsp:sp>
    <dsp:sp modelId="{9240871B-C8EB-4921-AFE8-2DB33456D517}">
      <dsp:nvSpPr>
        <dsp:cNvPr id="0" name=""/>
        <dsp:cNvSpPr/>
      </dsp:nvSpPr>
      <dsp:spPr>
        <a:xfrm rot="5400000">
          <a:off x="3780140" y="-2369024"/>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Generate/refine theory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Inform research questions to be asked</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Choose research design, identification strategy</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Design data collection approach, instruments</a:t>
          </a:r>
        </a:p>
      </dsp:txBody>
      <dsp:txXfrm rot="-5400000">
        <a:off x="1408668" y="66302"/>
        <a:ext cx="5987139" cy="1180341"/>
      </dsp:txXfrm>
    </dsp:sp>
    <dsp:sp modelId="{78BE57BE-CF5B-40E5-8282-2997F198554C}">
      <dsp:nvSpPr>
        <dsp:cNvPr id="0" name=""/>
        <dsp:cNvSpPr/>
      </dsp:nvSpPr>
      <dsp:spPr>
        <a:xfrm rot="5400000">
          <a:off x="-301857" y="2126271"/>
          <a:ext cx="2012383" cy="1408668"/>
        </a:xfrm>
        <a:prstGeom prst="chevron">
          <a:avLst/>
        </a:prstGeom>
        <a:solidFill>
          <a:schemeClr val="bg2"/>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Conduct</a:t>
          </a:r>
        </a:p>
      </dsp:txBody>
      <dsp:txXfrm rot="-5400000">
        <a:off x="1" y="2528747"/>
        <a:ext cx="1408668" cy="603715"/>
      </dsp:txXfrm>
    </dsp:sp>
    <dsp:sp modelId="{0A120474-F937-4493-B1C8-A93F99A9E313}">
      <dsp:nvSpPr>
        <dsp:cNvPr id="0" name=""/>
        <dsp:cNvSpPr/>
      </dsp:nvSpPr>
      <dsp:spPr>
        <a:xfrm rot="5400000">
          <a:off x="3780140" y="-547058"/>
          <a:ext cx="1308049" cy="6050993"/>
        </a:xfrm>
        <a:prstGeom prst="round2SameRect">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Validate or triangulate quantitative findings</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Investigate assumptions (e.g., about the Theory of Change)</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Learn about population/beneficiary experiences</a:t>
          </a:r>
        </a:p>
        <a:p>
          <a:pPr marL="171450" lvl="1" indent="-171450" algn="l" defTabSz="800100">
            <a:lnSpc>
              <a:spcPct val="90000"/>
            </a:lnSpc>
            <a:spcBef>
              <a:spcPct val="0"/>
            </a:spcBef>
            <a:spcAft>
              <a:spcPct val="15000"/>
            </a:spcAft>
            <a:buChar char="•"/>
          </a:pPr>
          <a:r>
            <a:rPr lang="en-US" sz="1800" kern="1200" dirty="0">
              <a:solidFill>
                <a:schemeClr val="bg1">
                  <a:lumMod val="85000"/>
                </a:schemeClr>
              </a:solidFill>
            </a:rPr>
            <a:t>Identify heterogeneity, unintended consequences</a:t>
          </a:r>
        </a:p>
      </dsp:txBody>
      <dsp:txXfrm rot="-5400000">
        <a:off x="1408668" y="1888268"/>
        <a:ext cx="5987139" cy="1180341"/>
      </dsp:txXfrm>
    </dsp:sp>
    <dsp:sp modelId="{C8967672-2ACD-4F1A-B929-DB70FDE101BF}">
      <dsp:nvSpPr>
        <dsp:cNvPr id="0" name=""/>
        <dsp:cNvSpPr/>
      </dsp:nvSpPr>
      <dsp:spPr>
        <a:xfrm rot="5400000">
          <a:off x="-301857" y="3948237"/>
          <a:ext cx="2012383" cy="1408668"/>
        </a:xfrm>
        <a:prstGeom prst="chevron">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Interpret</a:t>
          </a:r>
        </a:p>
      </dsp:txBody>
      <dsp:txXfrm rot="-5400000">
        <a:off x="1" y="4350713"/>
        <a:ext cx="1408668" cy="603715"/>
      </dsp:txXfrm>
    </dsp:sp>
    <dsp:sp modelId="{CC69FB3F-7043-4203-981D-C6641D5393E3}">
      <dsp:nvSpPr>
        <dsp:cNvPr id="0" name=""/>
        <dsp:cNvSpPr/>
      </dsp:nvSpPr>
      <dsp:spPr>
        <a:xfrm rot="5400000">
          <a:off x="3780140" y="1274907"/>
          <a:ext cx="1308049" cy="6050993"/>
        </a:xfrm>
        <a:prstGeom prst="round2Same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 contextual understanding to findings</a:t>
          </a:r>
        </a:p>
        <a:p>
          <a:pPr marL="171450" lvl="1" indent="-171450" algn="l" defTabSz="800100">
            <a:lnSpc>
              <a:spcPct val="90000"/>
            </a:lnSpc>
            <a:spcBef>
              <a:spcPct val="0"/>
            </a:spcBef>
            <a:spcAft>
              <a:spcPct val="15000"/>
            </a:spcAft>
            <a:buChar char="•"/>
          </a:pPr>
          <a:r>
            <a:rPr lang="en-US" sz="1800" b="1" u="sng" kern="1200" dirty="0"/>
            <a:t>Formulate better policy recommendations</a:t>
          </a:r>
        </a:p>
        <a:p>
          <a:pPr marL="171450" lvl="1" indent="-171450" algn="l" defTabSz="800100">
            <a:lnSpc>
              <a:spcPct val="90000"/>
            </a:lnSpc>
            <a:spcBef>
              <a:spcPct val="0"/>
            </a:spcBef>
            <a:spcAft>
              <a:spcPct val="15000"/>
            </a:spcAft>
            <a:buChar char="•"/>
          </a:pPr>
          <a:r>
            <a:rPr lang="en-US" sz="1800" kern="1200" dirty="0"/>
            <a:t>External validity/transferability to other contexts</a:t>
          </a:r>
        </a:p>
        <a:p>
          <a:pPr marL="171450" lvl="1" indent="-171450" algn="l" defTabSz="800100">
            <a:lnSpc>
              <a:spcPct val="90000"/>
            </a:lnSpc>
            <a:spcBef>
              <a:spcPct val="0"/>
            </a:spcBef>
            <a:spcAft>
              <a:spcPct val="15000"/>
            </a:spcAft>
            <a:buChar char="•"/>
          </a:pPr>
          <a:r>
            <a:rPr lang="en-US" sz="1800" b="0" u="none" kern="1200" dirty="0"/>
            <a:t>Inform questions, methods for future research</a:t>
          </a:r>
        </a:p>
      </dsp:txBody>
      <dsp:txXfrm rot="-5400000">
        <a:off x="1408668" y="3710233"/>
        <a:ext cx="5987139" cy="118034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17.264"/>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11 1,'-5'0,"-1"0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9.419"/>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1:23.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16,'0'-1,"0"-2,0-1,1 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1:24.3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1:33.1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997 1,'2'5,"1"1,0 0,0-1,0 0,1 0,-1 0,1 0,0 0,1-1,-1 0,1 0,0 0,0 0,0-1,0 0,1 0,-1 0,1-1,0 0,-1 0,1 0,0-1,0 0,1 0,-1 0,0-1,0 0,0 0,0 0,4-2,26 8,123-21,-108 0,-47 12,1 1,-1 1,0-1,1 0,-1 1,1 0,-1 0,1 1,0-1,-1 1,1 0,0 0,-1 0,1 1,0 0,-1 0,1 0,-1 0,2 1,139 24,-44-7,59 12,38 27,-199-57,0-1,-1 1,1-1,0 1,0-1,-1 1,1 0,0 0,0-1,0 1,0 0,0 0,0 0,0 0,0 1,0-1,1 0,-1 0,0 0,1 1,-1-1,1 0,-1 1,1-1,0 0,-1 1,1-1,0 1,0-1,0 0,0 1,0-1,0 0,1 1,-1-1,0 1,1-1,-1 0,1 1,-1-1,1 0,0 0,0 0,-1 1,1-1,0 0,0 0,0 0,0 0,0 0,0-1,0 1,1 0,-1 0,0-1,0 1,1-1,-1 1,0-1,1 1,-1-1,0 0,1 0,0 1,-115 41,-132-69,-79 27,46-66,132 66,36-11,108 11,-1 0,1 0,0 0,0-1,0 1,0-1,0 0,0 0,0 1,0-1,0 0,0-1,0 1,1 0,-1-1,0 1,1 0,-1-1,1 0,0 1,-1-1,1 0,0 0,0 0,0 0,0 0,0 0,1 0,-1 0,1 0,-1 0,1 0,0 0,0-1,0 1,0 0,0 0,0 0,1 0,-1 0,1-1,-1 1,1 0,0 0,0 0,0 0,0 0,-1-7,-27 32,19-19,1 0,-1 0,0-1,0 0,-1-1,1 1,0-2,-1 1,0-1,1 0,-1-1,0 0,1 0,-1-1,1 0,-7-2,11 2,0 0,0 0,1-1,-1 1,1-1,-1 0,1 0,0 0,0-1,0 1,0-1,0 0,0 1,1-1,-1 0,1-1,0 1,0 0,0-1,0 1,1-1,-1 1,1-1,0 0,0 0,1 1,-1-1,0-3,2 6,-1-1,1 1,-1 0,0-1,0 1,1-1,-1 1,0 0,0-1,0 1,-1-1,1 1,0 0,-1-1,1 1,0 0,-1-1,1 1,-1 0,0 0,0 0,1-1,-1 1,0 0,0 0,0 0,0 0,0 0,0 1,0-1,0 0,-1 0,1 1,0-1,0 0,-1 1,1 0,0-1,-1 1,1 0,0-1,-1 1,1 0,-1 0,1 0,0 0,-1 1,1-1,-1 0,1 0,0 1,-1-1,1 1,0-1,0 1,-1 0,1-1,0 1,0 0,0 0,-1 0,-6 4,0-1,-1 0,0-1,0 0,0-1,0 0,0 0,0-1,-1 0,1 0,-1-1,1-1,0 1,-1-2,-2 0,-25 1,12 2,22 0,1 0,-1-1,0 1,1 0,-1-1,0 1,0-1,1 0,-1 0,0 0,0 0,1-1,-1 1,0-1,1 1,-1-1,0 0,1 0,-1 0,1 0,0-1,-1 1,1-1,0 1,0-1,0 0,0 0,0 0,0 0,0 0,1-1,-1 1,1 0,0-1,-1 1,1-1,0 1,0-1,1 0,-1-1,-84 11,-66 26,140-16,10-13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1:33.5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38 1,'-1'0,"-2"0,-1 0,-1 0,-1 0,0 0,-1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1:33.90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13 0,'-1'0,"-2"0,-1 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1:35.75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54,'138'-27,"122"1,-89 71,-67-8,50-27,-148-10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39.974"/>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5 0,'-2'0,"0"0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44.46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115 66,'-2'-1,"0"-1,0 1,-1 0,1 0,-1 0,1 1,0-1,-1 0,1 1,-1 0,1-1,-1 1,0 0,1 0,-1 1,1-1,-1 0,1 1,-1 0,1 0,0-1,-1 1,1 0,0 1,0-1,-1 0,1 1,0-1,0 1,1 0,-1 0,0-1,0 1,1 0,-1 0,1 1,0-1,0 0,0 0,0 1,0-1,-1 3,-24 163,29-165,-1 1,0-1,1 0,0 0,0 0,0 0,0-1,0 1,1-1,-1 0,1 1,-1-2,1 1,0 0,0-1,-1 0,1 0,0 0,0 0,1-1,-1 1,0-1,0 0,0 0,0-1,0 1,0-1,0 0,0 0,0 0,0 0,1-2,12 2,146-37,-164 38,1 0,-1 0,0 0,1 0,-1 0,0 0,1 0,-1 0,0-1,1 1,-1 0,0-1,1 1,-1 0,1-1,-1 1,1 0,-1-1,1 1,-1-1,1 1,-1-1,1 1,0-1,-1 0,1 1,0-1,0 1,-1-1,1 0,0 1,0-1,0 0,0 1,0-1,0 0,0 1,0-1,0 0,0 1,0-1,0 0,0 1,0-1,1 0,-1 1,0-1,0 1,1-1,-1 0,1 1,-1-1,0 1,1-1,-1 1,1-1,-1 1,1 0,-1-1,1 1,0-1,-1 1,1 0,-1 0,1-1,-57-20,51 20,1 0,-1 0,0-1,1 1,-1-1,1 0,0-1,-1 1,1-1,0 0,0 0,1 0,-1-1,1 1,-1-1,1 0,0 0,1 0,-1 0,1 0,0-1,0 1,0-1,0 1,1-1,0 0,0 0,0 1,0-1,1 0,0 0,0 0,0 0,1 0,0 0,-1 1,2-1,-1 0,1-1,-1 3,0 1,0-1,1 0,-1 0,1 1,-1-1,1 1,0 0,0-1,0 1,0 0,1 0,-1 0,0 1,1-1,0 0,-1 1,1 0,0-1,0 1,-1 0,1 1,0-1,0 0,0 1,0 0,0-1,0 1,0 0,0 1,0-1,0 0,0 1,0 0,0 0,100 35,41-19,-103-91,15 114,-24-20,-27-17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4.490"/>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6 371,'59'-15,"181"13,-212 7,-52-2,-201 5,218-8,3 0,1 0,0-1,0 1,-1 0,1 1,0-1,0 1,-1-1,1 1,0 0,0 0,0 0,0 0,0 1,0 0,0-1,0 1,1 0,-1 0,1 0,-1 1,1-1,0 0,0 1,-2 2,7-3,-1-1,0 0,1 0,-1 0,1 0,-1 0,1-1,0 1,-1-1,1 0,0 1,-1-1,1 0,0-1,-1 1,1 0,-1-1,1 1,0-1,-1 0,1 0,-1 0,1 0,-1-1,0 1,2-2,206-69,-53 25,-108 12,-42 29,1-1,-1 1,1 1,1-1,-1 1,1 1,0 0,0 0,0 1,0 0,1 0,-1 1,1 0,-1 1,8 0,189-22,-204 23,0 0,-1 0,1 0,0-1,0 1,-1 0,1-1,0 0,-1 1,1-1,0 0,-1 0,1 0,-1 0,0 0,1 0,-1-1,0 1,1 0,-1-1,0 1,0-1,0 1,0-1,-1 1,1-1,0 0,-1 1,1-1,-1 0,1 0,-1 1,0-1,0 0,0 0,0 0,2-9,1 9,-1 1,1-1,-1 1,1-1,0 1,0 0,-1 0,1 0,0 0,0 0,0 1,0-1,0 1,0 0,0 0,0 0,1 0,-1 1,0-1,0 1,-1 0,1 0,0 0,0 0,0 0,0 1,28 2,114-4,-143-1,0 0,-1 0,1-1,0 1,-1 0,1 0,-1-1,1 1,-1-1,1 0,-1 1,0-1,0 0,0 0,0 0,0 0,0 1,-1-1,1 0,-1-1,1 1,-1 0,0 0,0 0,0 0,0 0,0 0,0 0,0 0,-1-1,13-41,37 55,181-28,-224 17,25 2,-50 17,2-9,-1 1,0-2,0-1,-1 0,0-1,0-1,0-1,-1-1,0 0,-14 0,-108 43,72-15,-45 7,-55 25,134-53,0-3,-1 0,0-3,0-1,0-1,0-3,-13-1,31 4,17-1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6.057"/>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 30,'90'-10,"-55"2,-29 5,0 1,0 1,0-1,0 1,0 0,0 0,0 0,0 1,0 0,0 0,0 1,0 0,0 0,0 0,0 1,0 0,0 0,0 0,-2 3,-1-1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6.519"/>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 4,'0'-1,"0"-1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7.355"/>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0,'0'2,"2"0,0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7.893"/>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 0,'1'0,"3"0,0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2T18:30:58.49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02A06-362C-4281-A6B5-EEA34186ED3D}" type="datetimeFigureOut">
              <a:rPr lang="en-GB" smtClean="0"/>
              <a:pPr/>
              <a:t>11/09/2020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F64B1-9061-40A8-A955-3D40E91A746B}" type="slidenum">
              <a:rPr lang="en-GB" smtClean="0"/>
              <a:pPr/>
              <a:t>‹#›</a:t>
            </a:fld>
            <a:endParaRPr lang="en-GB"/>
          </a:p>
        </p:txBody>
      </p:sp>
    </p:spTree>
    <p:extLst>
      <p:ext uri="{BB962C8B-B14F-4D97-AF65-F5344CB8AC3E}">
        <p14:creationId xmlns:p14="http://schemas.microsoft.com/office/powerpoint/2010/main" val="1242719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Symposium title: using qualitative evidence to inform decisions in the SDG era</a:t>
            </a:r>
          </a:p>
          <a:p>
            <a:endParaRPr lang="en-GB" dirty="0"/>
          </a:p>
          <a:p>
            <a:r>
              <a:rPr lang="en-GB" dirty="0"/>
              <a:t>This presentation adds a slight plot twist and looks at the use of qualitative evidence in impact evaluations to inform decisions in the SDG era</a:t>
            </a:r>
          </a:p>
        </p:txBody>
      </p:sp>
      <p:sp>
        <p:nvSpPr>
          <p:cNvPr id="4" name="Slide Number Placeholder 3"/>
          <p:cNvSpPr>
            <a:spLocks noGrp="1"/>
          </p:cNvSpPr>
          <p:nvPr>
            <p:ph type="sldNum" sz="quarter" idx="10"/>
          </p:nvPr>
        </p:nvSpPr>
        <p:spPr/>
        <p:txBody>
          <a:bodyPr/>
          <a:lstStyle/>
          <a:p>
            <a:fld id="{89EF64B1-9061-40A8-A955-3D40E91A746B}" type="slidenum">
              <a:rPr lang="en-GB" smtClean="0"/>
              <a:pPr/>
              <a:t>1</a:t>
            </a:fld>
            <a:endParaRPr lang="en-GB"/>
          </a:p>
        </p:txBody>
      </p:sp>
    </p:spTree>
    <p:extLst>
      <p:ext uri="{BB962C8B-B14F-4D97-AF65-F5344CB8AC3E}">
        <p14:creationId xmlns:p14="http://schemas.microsoft.com/office/powerpoint/2010/main" val="3662489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 for this slide: </a:t>
            </a:r>
          </a:p>
          <a:p>
            <a:endParaRPr lang="en-US" dirty="0"/>
          </a:p>
          <a:p>
            <a:r>
              <a:rPr lang="en-US" dirty="0"/>
              <a:t>There has been a substantial increase in the level of interest and number of publications on mixed methods in the past ten years or so, including empirical papers, theoretical papers, practical guidelines, sample protocols, design typologies, and so forth.</a:t>
            </a:r>
          </a:p>
          <a:p>
            <a:endParaRPr lang="en-US" dirty="0"/>
          </a:p>
          <a:p>
            <a:r>
              <a:rPr lang="en-US" dirty="0"/>
              <a:t>One of the key messages coming out consistently is that “mixed methods” means much more than just adding a quantitative method to a qualitative study or vice versa. Though people sometimes initially think of mixed methods as something that is inherently valuable because you are bringing together different and complementary methods with different strengths and weaknesses – so naturally you’ll end up with more valid or insightful findings. Unfortunately that’s not the case and mixed methods studies are often more difficult, expensive, and time-consuming than single-paradigm studies because you have to ensure rigor with each method and also develop a rigorous design and approach for integrating the methods.</a:t>
            </a:r>
          </a:p>
          <a:p>
            <a:endParaRPr lang="en-US" dirty="0"/>
          </a:p>
          <a:p>
            <a:r>
              <a:rPr lang="en-US" dirty="0"/>
              <a:t>Potential pitfalls: e.g., </a:t>
            </a:r>
          </a:p>
          <a:p>
            <a:pPr marL="228600" indent="-228600">
              <a:buAutoNum type="arabicParenR"/>
            </a:pPr>
            <a:r>
              <a:rPr lang="en-US" dirty="0"/>
              <a:t>conducting some interviews and focus groups alongside quantitative data collection and then cherry-picking quotes to explain why an effect was observed or why it was not observed (may be partly due inadequate description of the settings, methods used to collect and analyze the data, examining rival hypotheses, looking for negative evidence, no justification for sampling, etc.)</a:t>
            </a:r>
          </a:p>
          <a:p>
            <a:pPr marL="228600" indent="-228600">
              <a:buAutoNum type="arabicParenR"/>
            </a:pPr>
            <a:r>
              <a:rPr lang="en-US" dirty="0"/>
              <a:t>Trying to quantize some qualitative data and then try to test for statistically significant differences between two or more groups in a small sample of data</a:t>
            </a:r>
          </a:p>
          <a:p>
            <a:endParaRPr lang="en-US" dirty="0"/>
          </a:p>
          <a:p>
            <a:r>
              <a:rPr lang="en-US" dirty="0"/>
              <a:t>In short, mixing methods has to be done carefully and requires adequate training.</a:t>
            </a:r>
          </a:p>
        </p:txBody>
      </p:sp>
      <p:sp>
        <p:nvSpPr>
          <p:cNvPr id="4" name="Slide Number Placeholder 3"/>
          <p:cNvSpPr>
            <a:spLocks noGrp="1"/>
          </p:cNvSpPr>
          <p:nvPr>
            <p:ph type="sldNum" sz="quarter" idx="5"/>
          </p:nvPr>
        </p:nvSpPr>
        <p:spPr/>
        <p:txBody>
          <a:bodyPr/>
          <a:lstStyle/>
          <a:p>
            <a:fld id="{89EF64B1-9061-40A8-A955-3D40E91A746B}" type="slidenum">
              <a:rPr lang="en-GB" smtClean="0"/>
              <a:pPr/>
              <a:t>13</a:t>
            </a:fld>
            <a:endParaRPr lang="en-GB"/>
          </a:p>
        </p:txBody>
      </p:sp>
    </p:spTree>
    <p:extLst>
      <p:ext uri="{BB962C8B-B14F-4D97-AF65-F5344CB8AC3E}">
        <p14:creationId xmlns:p14="http://schemas.microsoft.com/office/powerpoint/2010/main" val="3682123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 for this slide: This CEDIL/3ie paper reviews recent work done to incorporate qualitative methods in impact eval., brings in expert opinion, outlines lessons for the way forward</a:t>
            </a:r>
          </a:p>
        </p:txBody>
      </p:sp>
      <p:sp>
        <p:nvSpPr>
          <p:cNvPr id="4" name="Slide Number Placeholder 3"/>
          <p:cNvSpPr>
            <a:spLocks noGrp="1"/>
          </p:cNvSpPr>
          <p:nvPr>
            <p:ph type="sldNum" sz="quarter" idx="5"/>
          </p:nvPr>
        </p:nvSpPr>
        <p:spPr/>
        <p:txBody>
          <a:bodyPr/>
          <a:lstStyle/>
          <a:p>
            <a:fld id="{89EF64B1-9061-40A8-A955-3D40E91A746B}" type="slidenum">
              <a:rPr lang="en-GB" smtClean="0"/>
              <a:pPr/>
              <a:t>14</a:t>
            </a:fld>
            <a:endParaRPr lang="en-GB"/>
          </a:p>
        </p:txBody>
      </p:sp>
    </p:spTree>
    <p:extLst>
      <p:ext uri="{BB962C8B-B14F-4D97-AF65-F5344CB8AC3E}">
        <p14:creationId xmlns:p14="http://schemas.microsoft.com/office/powerpoint/2010/main" val="301559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for this slide: One of the points noted in the introduction of the CEDIL report is that – like this slide - it still unfortunately common for authors to call their quantitative studies “mixed methods” when what all they are actually doing is adding qualitative quotes to justify findings from the quantitative analysis – or to spice up a presentation or report.</a:t>
            </a:r>
          </a:p>
        </p:txBody>
      </p:sp>
      <p:sp>
        <p:nvSpPr>
          <p:cNvPr id="4" name="Slide Number Placeholder 3"/>
          <p:cNvSpPr>
            <a:spLocks noGrp="1"/>
          </p:cNvSpPr>
          <p:nvPr>
            <p:ph type="sldNum" sz="quarter" idx="5"/>
          </p:nvPr>
        </p:nvSpPr>
        <p:spPr/>
        <p:txBody>
          <a:bodyPr/>
          <a:lstStyle/>
          <a:p>
            <a:fld id="{89EF64B1-9061-40A8-A955-3D40E91A746B}" type="slidenum">
              <a:rPr lang="en-GB" smtClean="0"/>
              <a:pPr/>
              <a:t>15</a:t>
            </a:fld>
            <a:endParaRPr lang="en-GB"/>
          </a:p>
        </p:txBody>
      </p:sp>
    </p:spTree>
    <p:extLst>
      <p:ext uri="{BB962C8B-B14F-4D97-AF65-F5344CB8AC3E}">
        <p14:creationId xmlns:p14="http://schemas.microsoft.com/office/powerpoint/2010/main" val="115101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 for this slide: summarize key points from the CEDIL/3ie paper</a:t>
            </a:r>
          </a:p>
        </p:txBody>
      </p:sp>
      <p:sp>
        <p:nvSpPr>
          <p:cNvPr id="4" name="Slide Number Placeholder 3"/>
          <p:cNvSpPr>
            <a:spLocks noGrp="1"/>
          </p:cNvSpPr>
          <p:nvPr>
            <p:ph type="sldNum" sz="quarter" idx="5"/>
          </p:nvPr>
        </p:nvSpPr>
        <p:spPr/>
        <p:txBody>
          <a:bodyPr/>
          <a:lstStyle/>
          <a:p>
            <a:fld id="{89EF64B1-9061-40A8-A955-3D40E91A746B}" type="slidenum">
              <a:rPr lang="en-GB" smtClean="0"/>
              <a:pPr/>
              <a:t>16</a:t>
            </a:fld>
            <a:endParaRPr lang="en-GB"/>
          </a:p>
        </p:txBody>
      </p:sp>
    </p:spTree>
    <p:extLst>
      <p:ext uri="{BB962C8B-B14F-4D97-AF65-F5344CB8AC3E}">
        <p14:creationId xmlns:p14="http://schemas.microsoft.com/office/powerpoint/2010/main" val="233102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presenter: the CEDIL/3ie paper includes a subset of the applications of qualitative evidence listed in these slides. Also, some of the illustrative examples to be presented are not from that paper.</a:t>
            </a:r>
          </a:p>
        </p:txBody>
      </p:sp>
      <p:sp>
        <p:nvSpPr>
          <p:cNvPr id="4" name="Slide Number Placeholder 3"/>
          <p:cNvSpPr>
            <a:spLocks noGrp="1"/>
          </p:cNvSpPr>
          <p:nvPr>
            <p:ph type="sldNum" sz="quarter" idx="5"/>
          </p:nvPr>
        </p:nvSpPr>
        <p:spPr/>
        <p:txBody>
          <a:bodyPr/>
          <a:lstStyle/>
          <a:p>
            <a:fld id="{89EF64B1-9061-40A8-A955-3D40E91A746B}" type="slidenum">
              <a:rPr lang="en-GB" smtClean="0"/>
              <a:pPr/>
              <a:t>17</a:t>
            </a:fld>
            <a:endParaRPr lang="en-GB"/>
          </a:p>
        </p:txBody>
      </p:sp>
    </p:spTree>
    <p:extLst>
      <p:ext uri="{BB962C8B-B14F-4D97-AF65-F5344CB8AC3E}">
        <p14:creationId xmlns:p14="http://schemas.microsoft.com/office/powerpoint/2010/main" val="200288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 2009: Bangladesh Integrated Nutrition Project</a:t>
            </a:r>
          </a:p>
          <a:p>
            <a:endParaRPr lang="en-US" dirty="0"/>
          </a:p>
          <a:p>
            <a:r>
              <a:rPr lang="en-US" dirty="0"/>
              <a:t>Context</a:t>
            </a:r>
          </a:p>
          <a:p>
            <a:r>
              <a:rPr lang="en-US" dirty="0"/>
              <a:t>-nutritional counselling and supplementary feeding for children with growth faltering or who were malnourished</a:t>
            </a:r>
          </a:p>
          <a:p>
            <a:r>
              <a:rPr lang="en-US" dirty="0"/>
              <a:t>-program targeted mothers of young children to bring them in to get weighed</a:t>
            </a:r>
          </a:p>
          <a:p>
            <a:endParaRPr lang="en-US" dirty="0"/>
          </a:p>
          <a:p>
            <a:r>
              <a:rPr lang="en-US" dirty="0"/>
              <a:t>Use of qual</a:t>
            </a:r>
          </a:p>
          <a:p>
            <a:r>
              <a:rPr lang="en-US" dirty="0"/>
              <a:t>-Reviewed anthropological literature</a:t>
            </a:r>
          </a:p>
          <a:p>
            <a:r>
              <a:rPr lang="en-US" dirty="0"/>
              <a:t>-Learned that for women in joint households (meaning they live with their mother- in- law) as a sizeable minority do, then the mother-in-law heads the women’s domain</a:t>
            </a:r>
          </a:p>
          <a:p>
            <a:r>
              <a:rPr lang="en-US" dirty="0"/>
              <a:t>-Led the research team to unpack the household roster section of the questionnaire to identify those women living with their mother in law</a:t>
            </a:r>
          </a:p>
          <a:p>
            <a:endParaRPr lang="en-US" dirty="0"/>
          </a:p>
          <a:p>
            <a:r>
              <a:rPr lang="en-US" dirty="0"/>
              <a:t>Indeed, project participation rates are significantly lower for women living with their mother- in-law in more conservative parts of the country.</a:t>
            </a:r>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18</a:t>
            </a:fld>
            <a:endParaRPr lang="en-GB"/>
          </a:p>
        </p:txBody>
      </p:sp>
    </p:spTree>
    <p:extLst>
      <p:ext uri="{BB962C8B-B14F-4D97-AF65-F5344CB8AC3E}">
        <p14:creationId xmlns:p14="http://schemas.microsoft.com/office/powerpoint/2010/main" val="23984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19</a:t>
            </a:fld>
            <a:endParaRPr lang="en-GB"/>
          </a:p>
        </p:txBody>
      </p:sp>
    </p:spTree>
    <p:extLst>
      <p:ext uri="{BB962C8B-B14F-4D97-AF65-F5344CB8AC3E}">
        <p14:creationId xmlns:p14="http://schemas.microsoft.com/office/powerpoint/2010/main" val="257085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r>
              <a:rPr lang="en-US" dirty="0"/>
              <a:t>-Take-home rations intervention, benefitting the poorest students in grades four through six,</a:t>
            </a:r>
          </a:p>
          <a:p>
            <a:endParaRPr lang="en-US" dirty="0"/>
          </a:p>
          <a:p>
            <a:r>
              <a:rPr lang="en-US" dirty="0"/>
              <a:t>Qual data</a:t>
            </a:r>
          </a:p>
          <a:p>
            <a:r>
              <a:rPr lang="en-US" dirty="0"/>
              <a:t>-Interviews with stakeholder and focus group discussions (beneficiaries and non-beneficiaries), tracer interviews with household members “graduating” from primary education cycles</a:t>
            </a:r>
          </a:p>
          <a:p>
            <a:endParaRPr lang="en-US" dirty="0"/>
          </a:p>
          <a:p>
            <a:r>
              <a:rPr lang="en-US" dirty="0"/>
              <a:t>Use of qual</a:t>
            </a:r>
          </a:p>
          <a:p>
            <a:r>
              <a:rPr lang="en-US" dirty="0"/>
              <a:t>-quant analysis of food consumption showed no positive effect of the program</a:t>
            </a:r>
          </a:p>
          <a:p>
            <a:r>
              <a:rPr lang="en-US" dirty="0"/>
              <a:t>-based on qual, THR beneficiaries appeared more resilient to food shortages (during the lean period, the THR allows families to spend less on rice), thus mitigating the loss of diet diversity during the lean season.</a:t>
            </a:r>
          </a:p>
          <a:p>
            <a:endParaRPr lang="en-US" dirty="0"/>
          </a:p>
          <a:p>
            <a:endParaRPr lang="en-US" dirty="0"/>
          </a:p>
          <a:p>
            <a:endParaRPr lang="en-US" dirty="0"/>
          </a:p>
          <a:p>
            <a:r>
              <a:rPr lang="en-US" dirty="0"/>
              <a:t>-At the household level, food consumption was </a:t>
            </a:r>
            <a:r>
              <a:rPr lang="en-US" dirty="0" err="1"/>
              <a:t>analysed</a:t>
            </a:r>
            <a:r>
              <a:rPr lang="en-US" dirty="0"/>
              <a:t> through the IDDS for THR beneficiaries only. This indicator doesn’t show a significant positive effect of the </a:t>
            </a:r>
            <a:r>
              <a:rPr lang="en-US" dirty="0" err="1"/>
              <a:t>programme</a:t>
            </a:r>
            <a:r>
              <a:rPr lang="en-US" dirty="0"/>
              <a:t>. However, it is believed that the period the survey was carried out negatively influenced the results. Qualitative interviews showed that THR allows beneficiaries to mitigate the loss of diet diversity they experience during the lean season. It is, therefore, a positive impact on the reduction of negative coping strategies.</a:t>
            </a:r>
          </a:p>
          <a:p>
            <a:r>
              <a:rPr lang="en-US" dirty="0"/>
              <a:t>-The study revealed higher asset scores for beneficiaries than for non beneficiaries, and lower representation of beneficiaries into the two poorest categories of households, in benefit of the two wealthiest ones. However, according to qualitative interviews, this difference is more likely to be due to a reduction of the sale of assets, as a coping strategy, than to an investment of eventual food savings or extra income in assets</a:t>
            </a:r>
          </a:p>
          <a:p>
            <a:r>
              <a:rPr lang="en-US" dirty="0"/>
              <a:t>-The qualitative data collection mainly focused on interviews with stakeholder and focus group discussions. Stakeholder interviews include staff from relevant line ministries, UN, NGO and the donor community. The purpose of these interviews is to collect data on more strategic issues that affect school feeding, such as national development plans, sectoral strategies or other specific interventions that may affect the school feeding interventions. The focus groups discussions will target both beneficiaries living in targeted communes and non-beneficiaries (within control groups). The purpose of these discussions is to understand and explain the causalities and assumptions of the school feeding </a:t>
            </a:r>
            <a:r>
              <a:rPr lang="en-US" dirty="0" err="1"/>
              <a:t>programme</a:t>
            </a:r>
            <a:r>
              <a:rPr lang="en-US" dirty="0"/>
              <a:t>, i.e. why is it successful, why do children attend school, to what extend does it have an effect on household economies and how does that affect dispositions related to education, etc. Topics and interview guides relate to the five categories of the household survey questionnaire (See Annex 7 for Topics list). Tracer interviews will be conducted with household members that have graduated successfully form primary education cycles. The purpose of this interview-approach is to „trace‟ the importance of school feeding among graduates.</a:t>
            </a:r>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20</a:t>
            </a:fld>
            <a:endParaRPr lang="en-GB"/>
          </a:p>
        </p:txBody>
      </p:sp>
    </p:spTree>
    <p:extLst>
      <p:ext uri="{BB962C8B-B14F-4D97-AF65-F5344CB8AC3E}">
        <p14:creationId xmlns:p14="http://schemas.microsoft.com/office/powerpoint/2010/main" val="3502800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r>
              <a:rPr lang="en-US" dirty="0"/>
              <a:t>-Uttar Pradesh, India:</a:t>
            </a:r>
          </a:p>
          <a:p>
            <a:r>
              <a:rPr lang="en-US" dirty="0"/>
              <a:t>-Community-led “hyper local” video education to increase vaccination uptake and coverage</a:t>
            </a:r>
          </a:p>
          <a:p>
            <a:endParaRPr lang="en-US" dirty="0"/>
          </a:p>
          <a:p>
            <a:r>
              <a:rPr lang="en-US" dirty="0"/>
              <a:t>Research design</a:t>
            </a:r>
          </a:p>
          <a:p>
            <a:r>
              <a:rPr lang="en-US" dirty="0"/>
              <a:t>-Mixed methods cluster-randomized controlled trial</a:t>
            </a:r>
          </a:p>
          <a:p>
            <a:endParaRPr lang="en-US" dirty="0"/>
          </a:p>
          <a:p>
            <a:r>
              <a:rPr lang="en-US" dirty="0"/>
              <a:t>Qual methods</a:t>
            </a:r>
          </a:p>
          <a:p>
            <a:r>
              <a:rPr lang="en-US" dirty="0"/>
              <a:t>-To inform prospective process evaluation, implementation fidelity</a:t>
            </a:r>
          </a:p>
          <a:p>
            <a:r>
              <a:rPr lang="en-US" dirty="0"/>
              <a:t>-FGDs, observation (of VHNDs) based on </a:t>
            </a:r>
            <a:r>
              <a:rPr lang="en-US" dirty="0" err="1"/>
              <a:t>ToC</a:t>
            </a:r>
            <a:endParaRPr lang="en-US" dirty="0"/>
          </a:p>
          <a:p>
            <a:r>
              <a:rPr lang="en-US" dirty="0"/>
              <a:t>-iterative sampling for theoretical saturation</a:t>
            </a:r>
          </a:p>
          <a:p>
            <a:r>
              <a:rPr lang="en-US" dirty="0"/>
              <a:t>-Qualitative data were collected using semi-structured instruments designed for both FGDs and interviews, separately for health workers, mothers, and community members. </a:t>
            </a:r>
          </a:p>
          <a:p>
            <a:r>
              <a:rPr lang="en-US" dirty="0"/>
              <a:t>-Instruments were designed based on the study TOC and continually updated to reflect data collected</a:t>
            </a:r>
          </a:p>
          <a:p>
            <a:endParaRPr lang="en-US" dirty="0"/>
          </a:p>
          <a:p>
            <a:r>
              <a:rPr lang="en-US" dirty="0"/>
              <a:t>Qual uses</a:t>
            </a:r>
          </a:p>
          <a:p>
            <a:r>
              <a:rPr lang="en-US" dirty="0"/>
              <a:t>-Recognition of supply-side constraints (ANM training/skills – and the impact on demand, plus availability); also entrenched beliefs about vaccination and infertility, particularly among some older HH members and certain religious communities</a:t>
            </a:r>
          </a:p>
          <a:p>
            <a:endParaRPr lang="en-US" dirty="0"/>
          </a:p>
          <a:p>
            <a:r>
              <a:rPr lang="en-US" dirty="0"/>
              <a:t>-The intervention explicitly sought to change knowledge, attitudes, beliefs, and norms about immunization, which at baseline we believed to be significant constraints to immunization.</a:t>
            </a:r>
          </a:p>
          <a:p>
            <a:r>
              <a:rPr lang="en-US" dirty="0"/>
              <a:t>-The updated TOC and our findings illustrate that these may not have been the most significant constraints, or they cannot be addressed in isolation. </a:t>
            </a:r>
          </a:p>
          <a:p>
            <a:r>
              <a:rPr lang="en-US" dirty="0"/>
              <a:t>-Results of in-depth probing during FGDs and ASHA interviews suggest this belief continues to persist in some sub-communities in this district and is more strongly held among older generations, who tend to be decision-makers in traditional households, as well as in Muslim communities. </a:t>
            </a:r>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21</a:t>
            </a:fld>
            <a:endParaRPr lang="en-GB"/>
          </a:p>
        </p:txBody>
      </p:sp>
    </p:spTree>
    <p:extLst>
      <p:ext uri="{BB962C8B-B14F-4D97-AF65-F5344CB8AC3E}">
        <p14:creationId xmlns:p14="http://schemas.microsoft.com/office/powerpoint/2010/main" val="2059551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22</a:t>
            </a:fld>
            <a:endParaRPr lang="en-GB"/>
          </a:p>
        </p:txBody>
      </p:sp>
    </p:spTree>
    <p:extLst>
      <p:ext uri="{BB962C8B-B14F-4D97-AF65-F5344CB8AC3E}">
        <p14:creationId xmlns:p14="http://schemas.microsoft.com/office/powerpoint/2010/main" val="226189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for this slide: two key parts to this (brief) origin story: 1) global community recognizes huge evidence gap related in part to the lack of high quality impact evaluations; 2) 3ie is created to help fill the gap</a:t>
            </a:r>
          </a:p>
          <a:p>
            <a:endParaRPr lang="en-US" dirty="0"/>
          </a:p>
          <a:p>
            <a:r>
              <a:rPr lang="en-US" dirty="0"/>
              <a:t>3ie works in multiple sectors:</a:t>
            </a:r>
          </a:p>
          <a:p>
            <a:r>
              <a:rPr lang="en-US" dirty="0"/>
              <a:t>-health</a:t>
            </a:r>
          </a:p>
          <a:p>
            <a:r>
              <a:rPr lang="en-US" dirty="0"/>
              <a:t>-nutrition</a:t>
            </a:r>
          </a:p>
          <a:p>
            <a:r>
              <a:rPr lang="en-US" dirty="0"/>
              <a:t>-WASH</a:t>
            </a:r>
          </a:p>
          <a:p>
            <a:r>
              <a:rPr lang="en-US" dirty="0"/>
              <a:t>-agriculture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 policy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-education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-transportation</a:t>
            </a:r>
          </a:p>
          <a:p>
            <a:r>
              <a:rPr lang="en-US" dirty="0"/>
              <a:t>-urban development</a:t>
            </a:r>
          </a:p>
          <a:p>
            <a:r>
              <a:rPr lang="en-US" dirty="0"/>
              <a:t>-multisectoral</a:t>
            </a:r>
          </a:p>
        </p:txBody>
      </p:sp>
      <p:sp>
        <p:nvSpPr>
          <p:cNvPr id="4" name="Slide Number Placeholder 3"/>
          <p:cNvSpPr>
            <a:spLocks noGrp="1"/>
          </p:cNvSpPr>
          <p:nvPr>
            <p:ph type="sldNum" sz="quarter" idx="5"/>
          </p:nvPr>
        </p:nvSpPr>
        <p:spPr/>
        <p:txBody>
          <a:bodyPr/>
          <a:lstStyle/>
          <a:p>
            <a:fld id="{89EF64B1-9061-40A8-A955-3D40E91A746B}" type="slidenum">
              <a:rPr lang="en-GB" smtClean="0"/>
              <a:pPr/>
              <a:t>4</a:t>
            </a:fld>
            <a:endParaRPr lang="en-GB"/>
          </a:p>
        </p:txBody>
      </p:sp>
    </p:spTree>
    <p:extLst>
      <p:ext uri="{BB962C8B-B14F-4D97-AF65-F5344CB8AC3E}">
        <p14:creationId xmlns:p14="http://schemas.microsoft.com/office/powerpoint/2010/main" val="4059582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r>
              <a:rPr lang="en-US" dirty="0"/>
              <a:t>-Mexico’s early education program (non-formal education </a:t>
            </a:r>
            <a:r>
              <a:rPr lang="en-US" dirty="0" err="1"/>
              <a:t>programme</a:t>
            </a:r>
            <a:r>
              <a:rPr lang="en-US" dirty="0"/>
              <a:t> providing training to pregnant women, parents (male and female) and caregivers of children between 0 and 4 years of age, living in highly </a:t>
            </a:r>
            <a:r>
              <a:rPr lang="en-US" dirty="0" err="1"/>
              <a:t>marginalised</a:t>
            </a:r>
            <a:r>
              <a:rPr lang="en-US" dirty="0"/>
              <a:t>, rural communities located across Mexico)</a:t>
            </a:r>
          </a:p>
          <a:p>
            <a:r>
              <a:rPr lang="en-US" dirty="0"/>
              <a:t>-community facilitators known as </a:t>
            </a:r>
            <a:r>
              <a:rPr lang="en-US" dirty="0" err="1"/>
              <a:t>promotoras</a:t>
            </a:r>
            <a:r>
              <a:rPr lang="en-US" dirty="0"/>
              <a:t> (‘promoters’).</a:t>
            </a:r>
          </a:p>
          <a:p>
            <a:endParaRPr lang="en-US" dirty="0"/>
          </a:p>
          <a:p>
            <a:r>
              <a:rPr lang="en-US" dirty="0"/>
              <a:t>Qual data</a:t>
            </a:r>
          </a:p>
          <a:p>
            <a:r>
              <a:rPr lang="en-US" dirty="0"/>
              <a:t>-interviews and focus groups with beneficiaries</a:t>
            </a:r>
          </a:p>
          <a:p>
            <a:endParaRPr lang="en-US" dirty="0"/>
          </a:p>
          <a:p>
            <a:r>
              <a:rPr lang="en-US" dirty="0"/>
              <a:t>Qual uses</a:t>
            </a:r>
          </a:p>
          <a:p>
            <a:r>
              <a:rPr lang="en-US" dirty="0"/>
              <a:t>-implementation fidelity</a:t>
            </a:r>
          </a:p>
          <a:p>
            <a:r>
              <a:rPr lang="en-US" dirty="0"/>
              <a:t>-many of the beneficiaries were participating, without having enough information about the benefits they and their children could receive, because acquaintances had recommended it.</a:t>
            </a:r>
          </a:p>
          <a:p>
            <a:r>
              <a:rPr lang="en-US" dirty="0"/>
              <a:t>-recommendations to inform redesign of a program that had been in place for almost two decades (and had positive impacts on both parenting practices and child development outcomes)</a:t>
            </a:r>
          </a:p>
          <a:p>
            <a:endParaRPr lang="en-US" dirty="0"/>
          </a:p>
          <a:p>
            <a:r>
              <a:rPr lang="en-US" dirty="0"/>
              <a:t>-Implementation of the PEI for almost two decades without an impact evaluation has resulted in the </a:t>
            </a:r>
            <a:r>
              <a:rPr lang="en-US" dirty="0" err="1"/>
              <a:t>institutionalisation</a:t>
            </a:r>
            <a:r>
              <a:rPr lang="en-US" dirty="0"/>
              <a:t> of practices and criteria without adequate evidence to support them. Based on the information collected (qualitative and quantitative), the interpretation of findings and interactions with public officials, we identified the following implications as key aspects to be considered in a potential redesign of the </a:t>
            </a:r>
            <a:r>
              <a:rPr lang="en-US" dirty="0" err="1"/>
              <a:t>programme</a:t>
            </a:r>
            <a:endParaRPr lang="en-US" dirty="0"/>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23</a:t>
            </a:fld>
            <a:endParaRPr lang="en-GB"/>
          </a:p>
        </p:txBody>
      </p:sp>
    </p:spTree>
    <p:extLst>
      <p:ext uri="{BB962C8B-B14F-4D97-AF65-F5344CB8AC3E}">
        <p14:creationId xmlns:p14="http://schemas.microsoft.com/office/powerpoint/2010/main" val="121004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a:t>
            </a:r>
          </a:p>
          <a:p>
            <a:r>
              <a:rPr lang="en-US" dirty="0"/>
              <a:t>-Women’s empowerment (child grant program); a poverty-targeted, unconditional transfer given to mothers or primary caregivers of young children aged zero to five.</a:t>
            </a:r>
          </a:p>
          <a:p>
            <a:endParaRPr lang="en-US" dirty="0"/>
          </a:p>
          <a:p>
            <a:r>
              <a:rPr lang="en-US" dirty="0"/>
              <a:t>Qual data</a:t>
            </a:r>
          </a:p>
          <a:p>
            <a:r>
              <a:rPr lang="en-US" dirty="0"/>
              <a:t>-The qualitative component consisted of 30 IDIs with women and 10 IDIs with male partners or other decision makers in the household of the women interviewed, collected at one point in time in the </a:t>
            </a:r>
            <a:r>
              <a:rPr lang="en-US" dirty="0" err="1"/>
              <a:t>Kaputa</a:t>
            </a:r>
            <a:r>
              <a:rPr lang="en-US" dirty="0"/>
              <a:t> District</a:t>
            </a:r>
          </a:p>
          <a:p>
            <a:r>
              <a:rPr lang="en-US" dirty="0"/>
              <a:t>-The women and their partners were purposefully sampled from the longitudinal quantitative sample stratified on three indicators: (1) marital status (married and cohabiting versus unmarried), 6 (2) changes in quantitative measures of decision making over time (as a proxy for changes in women’s empowerment), and (3) treatment or control group</a:t>
            </a:r>
          </a:p>
          <a:p>
            <a:endParaRPr lang="en-US" dirty="0"/>
          </a:p>
          <a:p>
            <a:r>
              <a:rPr lang="en-US" dirty="0"/>
              <a:t>Qual uses</a:t>
            </a:r>
          </a:p>
          <a:p>
            <a:r>
              <a:rPr lang="en-US" dirty="0"/>
              <a:t>-</a:t>
            </a:r>
            <a:r>
              <a:rPr lang="en-US" sz="1200" b="0" i="0" u="none" strike="noStrike" kern="1200" baseline="0" dirty="0">
                <a:solidFill>
                  <a:schemeClr val="tx1"/>
                </a:solidFill>
                <a:latin typeface="+mn-lt"/>
                <a:ea typeface="+mn-ea"/>
                <a:cs typeface="+mn-cs"/>
              </a:rPr>
              <a:t>The combined methods show that there is significant room for improvement of measurement of empowerment, including of women’s decision-making indicators. In particular, findings show that </a:t>
            </a:r>
            <a:r>
              <a:rPr lang="en-US" sz="1200" b="1" i="0" u="none" strike="noStrike" kern="1200" baseline="0" dirty="0">
                <a:solidFill>
                  <a:schemeClr val="tx1"/>
                </a:solidFill>
                <a:latin typeface="+mn-lt"/>
                <a:ea typeface="+mn-ea"/>
                <a:cs typeface="+mn-cs"/>
              </a:rPr>
              <a:t>although women often state they make decisions (either solely or jointly), they also acknowledge that if there is a disagreement or difference of opinion women’s preferences are often second to men’s</a:t>
            </a:r>
            <a:r>
              <a:rPr lang="en-US" sz="1200" b="0" i="0" u="none" strike="noStrike" kern="1200" baseline="0" dirty="0">
                <a:solidFill>
                  <a:schemeClr val="tx1"/>
                </a:solidFill>
                <a:latin typeface="+mn-lt"/>
                <a:ea typeface="+mn-ea"/>
                <a:cs typeface="+mn-cs"/>
              </a:rPr>
              <a:t>, calling into question the validity of empirical measures to accurately capture the concept of ‘‘the ultimate decision maker.” In addition, research suggests that men and women differ in their perceptions of decision making, indicating a divergence of opinion or other sources of bias with creates conflicting reports</a:t>
            </a:r>
            <a:endParaRPr lang="en-US" dirty="0"/>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24</a:t>
            </a:fld>
            <a:endParaRPr lang="en-GB"/>
          </a:p>
        </p:txBody>
      </p:sp>
    </p:spTree>
    <p:extLst>
      <p:ext uri="{BB962C8B-B14F-4D97-AF65-F5344CB8AC3E}">
        <p14:creationId xmlns:p14="http://schemas.microsoft.com/office/powerpoint/2010/main" val="3042824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 for this slide: this is an exciting and expanding area. Lots of opportunity for innovation going forward. Some examples are listed in the slide.</a:t>
            </a:r>
          </a:p>
          <a:p>
            <a:endParaRPr lang="en-US" dirty="0"/>
          </a:p>
          <a:p>
            <a:r>
              <a:rPr lang="en-US" dirty="0"/>
              <a:t>Mention that the 3ie website contains resources related to each of the listed items (including repositories for IEs, SRs, and EGMs).</a:t>
            </a:r>
          </a:p>
          <a:p>
            <a:endParaRPr lang="en-US" dirty="0"/>
          </a:p>
          <a:p>
            <a:r>
              <a:rPr lang="en-US" dirty="0"/>
              <a:t>Small n: available data are insufficient for testing statistical differences in outcomes</a:t>
            </a:r>
          </a:p>
          <a:p>
            <a:endParaRPr lang="en-US" dirty="0"/>
          </a:p>
          <a:p>
            <a:r>
              <a:rPr lang="en-US" dirty="0"/>
              <a:t>Realist evaluation (mixed methods):</a:t>
            </a:r>
          </a:p>
          <a:p>
            <a:r>
              <a:rPr lang="en-US" dirty="0"/>
              <a:t>-realist paradigm (</a:t>
            </a:r>
            <a:r>
              <a:rPr lang="en-US" dirty="0" err="1"/>
              <a:t>i.e</a:t>
            </a:r>
            <a:r>
              <a:rPr lang="en-US" dirty="0"/>
              <a:t>, there is a “real” world independent of our interpretations of it)</a:t>
            </a:r>
          </a:p>
          <a:p>
            <a:r>
              <a:rPr lang="en-US" dirty="0"/>
              <a:t>-when a program is implemented, it is testing a theory</a:t>
            </a:r>
          </a:p>
          <a:p>
            <a:r>
              <a:rPr lang="en-US" dirty="0"/>
              <a:t>-REs set out to test a Middle Range Theory detailing how the mechanisms should cause desired outcomes (“mechanisms + context = outcomes”)</a:t>
            </a:r>
          </a:p>
          <a:p>
            <a:r>
              <a:rPr lang="en-US" dirty="0"/>
              <a:t>-map out conjectural “mini-theories” called Context Mechanism Outcome (CMO) configurations</a:t>
            </a:r>
          </a:p>
          <a:p>
            <a:r>
              <a:rPr lang="en-US" dirty="0"/>
              <a:t>-mixed methods data gathered to revise, invalidate, or substantiate CMOs</a:t>
            </a:r>
          </a:p>
          <a:p>
            <a:endParaRPr lang="en-US" dirty="0"/>
          </a:p>
          <a:p>
            <a:r>
              <a:rPr lang="en-US" dirty="0"/>
              <a:t>General elimination methodology (mixed methods):</a:t>
            </a:r>
          </a:p>
          <a:p>
            <a:r>
              <a:rPr lang="en-US" dirty="0"/>
              <a:t>-systematically identifying and then ruling out causal claims (based on Lists of Possible Causes)</a:t>
            </a:r>
          </a:p>
          <a:p>
            <a:r>
              <a:rPr lang="en-US" dirty="0"/>
              <a:t>-each putative cause should have its own set of footprints or “modus operandi” (a set of conditions, concurrent events, etc.)</a:t>
            </a:r>
          </a:p>
          <a:p>
            <a:r>
              <a:rPr lang="en-US" dirty="0"/>
              <a:t>-all causes without an MO footprint are ruled out</a:t>
            </a:r>
          </a:p>
          <a:p>
            <a:endParaRPr lang="en-US" dirty="0"/>
          </a:p>
          <a:p>
            <a:r>
              <a:rPr lang="en-US" dirty="0"/>
              <a:t>Process tracing:</a:t>
            </a:r>
          </a:p>
          <a:p>
            <a:r>
              <a:rPr lang="en-US" dirty="0"/>
              <a:t>-identify intervening causal processes or mechanisms</a:t>
            </a:r>
          </a:p>
          <a:p>
            <a:r>
              <a:rPr lang="en-US" dirty="0"/>
              <a:t>-generate a number of competing hypotheses about how an intervention may connect to an outcome (with causal mechanisms)</a:t>
            </a:r>
          </a:p>
          <a:p>
            <a:r>
              <a:rPr lang="en-US" dirty="0"/>
              <a:t>-identify what should be observed if each hypothesis is true</a:t>
            </a:r>
          </a:p>
          <a:p>
            <a:endParaRPr lang="en-US" dirty="0"/>
          </a:p>
          <a:p>
            <a:r>
              <a:rPr lang="en-US" dirty="0"/>
              <a:t>Contribution analysis (plausibility, fidelity, verified </a:t>
            </a:r>
            <a:r>
              <a:rPr lang="en-US" dirty="0" err="1"/>
              <a:t>ToC</a:t>
            </a:r>
            <a:r>
              <a:rPr lang="en-US" dirty="0"/>
              <a:t>, accounting for other factors)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to presenter: “Thematic synthesis” (Thomas &amp; Harden 2008) is an example of a qualitative method used to incorporate qual evidence into systematic reviews; others are also innovating in this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Qualitative Comparative Analysis (QCA) is a methodology that enables the analysis of multiple cases in complex situations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-helps explain why change happens in some cases but not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-mixed methods, case-based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use with 10 to 50 cases (too few for statistical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with </a:t>
            </a:r>
            <a:r>
              <a:rPr lang="en-US" dirty="0" err="1"/>
              <a:t>ToC</a:t>
            </a:r>
            <a:r>
              <a:rPr lang="en-US" dirty="0"/>
              <a:t>, identifying outcomes (cases with and without), identify factors (based on </a:t>
            </a:r>
            <a:r>
              <a:rPr lang="en-US" dirty="0" err="1"/>
              <a:t>ToC</a:t>
            </a:r>
            <a:r>
              <a:rPr lang="en-US" dirty="0"/>
              <a:t>), score the factors, analyze (</a:t>
            </a:r>
            <a:r>
              <a:rPr lang="en-US" dirty="0" err="1"/>
              <a:t>fsQCA</a:t>
            </a:r>
            <a:r>
              <a:rPr lang="en-US" dirty="0"/>
              <a:t>),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to presenter re: transparency: 3ie already subjects to quantitative studies to replication (PBR) and that ensures that de-identified data are made publicly available, we are now working on a pilot with QDR/Syracuse University to develop guidelines for how to do something equivalent for qualitative data (much more difficult to de-identify IDIs, FGDs, videos and the like!!)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25</a:t>
            </a:fld>
            <a:endParaRPr lang="en-GB"/>
          </a:p>
        </p:txBody>
      </p:sp>
    </p:spTree>
    <p:extLst>
      <p:ext uri="{BB962C8B-B14F-4D97-AF65-F5344CB8AC3E}">
        <p14:creationId xmlns:p14="http://schemas.microsoft.com/office/powerpoint/2010/main" val="264313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26</a:t>
            </a:fld>
            <a:endParaRPr lang="en-GB"/>
          </a:p>
        </p:txBody>
      </p:sp>
    </p:spTree>
    <p:extLst>
      <p:ext uri="{BB962C8B-B14F-4D97-AF65-F5344CB8AC3E}">
        <p14:creationId xmlns:p14="http://schemas.microsoft.com/office/powerpoint/2010/main" val="797096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28</a:t>
            </a:fld>
            <a:endParaRPr lang="en-GB"/>
          </a:p>
        </p:txBody>
      </p:sp>
    </p:spTree>
    <p:extLst>
      <p:ext uri="{BB962C8B-B14F-4D97-AF65-F5344CB8AC3E}">
        <p14:creationId xmlns:p14="http://schemas.microsoft.com/office/powerpoint/2010/main" val="2059337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29</a:t>
            </a:fld>
            <a:endParaRPr lang="en-GB"/>
          </a:p>
        </p:txBody>
      </p:sp>
    </p:spTree>
    <p:extLst>
      <p:ext uri="{BB962C8B-B14F-4D97-AF65-F5344CB8AC3E}">
        <p14:creationId xmlns:p14="http://schemas.microsoft.com/office/powerpoint/2010/main" val="2362069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About contribution 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a </a:t>
            </a:r>
            <a:r>
              <a:rPr lang="en-GB" b="1" dirty="0"/>
              <a:t>t</a:t>
            </a:r>
            <a:r>
              <a:rPr lang="en-US" b="1" dirty="0" err="1"/>
              <a:t>heory</a:t>
            </a:r>
            <a:r>
              <a:rPr lang="en-US" b="1" dirty="0"/>
              <a:t>-based approach</a:t>
            </a:r>
            <a:r>
              <a:rPr lang="en-US" dirty="0"/>
              <a:t>, based on process tracing and Bayesian updating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Articulate a testable contribution claim </a:t>
            </a:r>
          </a:p>
          <a:p>
            <a:r>
              <a:rPr lang="en-US" dirty="0"/>
              <a:t>Develop a targeted data collection strategy</a:t>
            </a:r>
          </a:p>
          <a:p>
            <a:r>
              <a:rPr lang="en-US" dirty="0"/>
              <a:t>Assign type 1 error and sensitivity</a:t>
            </a:r>
          </a:p>
          <a:p>
            <a:r>
              <a:rPr lang="en-US" dirty="0"/>
              <a:t>Hold a contribution trial (peer-review mechanism)</a:t>
            </a:r>
          </a:p>
          <a:p>
            <a:r>
              <a:rPr lang="en-US" dirty="0"/>
              <a:t>Collect data </a:t>
            </a:r>
          </a:p>
          <a:p>
            <a:r>
              <a:rPr lang="en-US" dirty="0" err="1"/>
              <a:t>Organise</a:t>
            </a:r>
            <a:r>
              <a:rPr lang="en-US" dirty="0"/>
              <a:t> the findings and update confidence in contribution claim (0-0.99, starts at 0.5)</a:t>
            </a:r>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31</a:t>
            </a:fld>
            <a:endParaRPr lang="en-GB"/>
          </a:p>
        </p:txBody>
      </p:sp>
    </p:spTree>
    <p:extLst>
      <p:ext uri="{BB962C8B-B14F-4D97-AF65-F5344CB8AC3E}">
        <p14:creationId xmlns:p14="http://schemas.microsoft.com/office/powerpoint/2010/main" val="1468637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3ie is a member-based international NGO promoting evidence-informed development policies and programs.</a:t>
            </a:r>
            <a:r>
              <a:rPr lang="en-US" baseline="0" dirty="0"/>
              <a:t> </a:t>
            </a:r>
            <a:r>
              <a:rPr lang="en-US" dirty="0"/>
              <a:t> We have offices in Washington DC, London, and Delhi. </a:t>
            </a:r>
          </a:p>
          <a:p>
            <a:endParaRPr lang="en-US" dirty="0"/>
          </a:p>
          <a:p>
            <a:r>
              <a:rPr lang="en-US" dirty="0"/>
              <a:t>As an </a:t>
            </a:r>
            <a:r>
              <a:rPr lang="en-US" dirty="0" err="1"/>
              <a:t>organisation</a:t>
            </a:r>
            <a:r>
              <a:rPr lang="en-US" dirty="0"/>
              <a:t>, we believe evidence-informed decision-making will make development more effective and help improve the living standards. We support studies and reviews that examine what works, for whom, why and at what cost in low- and middle-income countries (L&amp;MICs). We are also a global advocate for the generation and use of quality evidence in development decision-making. </a:t>
            </a:r>
          </a:p>
          <a:p>
            <a:r>
              <a:rPr lang="en-US" dirty="0"/>
              <a:t>While</a:t>
            </a:r>
            <a:r>
              <a:rPr lang="en-US" baseline="0" dirty="0"/>
              <a:t> a large effort has been made for development, the </a:t>
            </a:r>
            <a:r>
              <a:rPr lang="en-US" dirty="0"/>
              <a:t>global community recognizes huge evidence gap related in part to the lack of high quality impact evaluations; 2) 3ie is created to help fill the gap.</a:t>
            </a:r>
          </a:p>
          <a:p>
            <a:endParaRPr lang="en-US" baseline="0" dirty="0"/>
          </a:p>
          <a:p>
            <a:endParaRPr lang="en-US" dirty="0"/>
          </a:p>
          <a:p>
            <a:r>
              <a:rPr lang="en-US" dirty="0"/>
              <a:t>We are primarily</a:t>
            </a:r>
            <a:r>
              <a:rPr lang="en-US" baseline="0" dirty="0"/>
              <a:t> a </a:t>
            </a:r>
            <a:r>
              <a:rPr lang="en-US" dirty="0"/>
              <a:t>grant maker</a:t>
            </a:r>
            <a:r>
              <a:rPr lang="en-US" baseline="0" dirty="0"/>
              <a:t> set up by major development donors to help fill the large gaps in quality evidence available for international development decision-making.  </a:t>
            </a:r>
          </a:p>
          <a:p>
            <a:endParaRPr lang="en-US" baseline="0" dirty="0"/>
          </a:p>
          <a:p>
            <a:r>
              <a:rPr lang="en-US" baseline="0" dirty="0"/>
              <a:t>W</a:t>
            </a:r>
            <a:r>
              <a:rPr lang="en-US" dirty="0"/>
              <a:t>e fund</a:t>
            </a:r>
            <a:r>
              <a:rPr lang="en-US" baseline="0" dirty="0"/>
              <a:t> impact evaluations, systematic reviews, evidence syntheses and evidence gap maps and replication studies focused on low- and middle-income countries. </a:t>
            </a:r>
          </a:p>
          <a:p>
            <a:endParaRPr lang="en-US" baseline="0" dirty="0"/>
          </a:p>
          <a:p>
            <a:r>
              <a:rPr lang="en-US" baseline="0" dirty="0"/>
              <a:t>We set high standards in terms of our grant making. We f</a:t>
            </a:r>
            <a:r>
              <a:rPr lang="en-GB" sz="1200" dirty="0"/>
              <a:t>und experimental</a:t>
            </a:r>
            <a:r>
              <a:rPr lang="en-GB" sz="1200" baseline="0" dirty="0"/>
              <a:t> and quasi-experimental impact evaluations </a:t>
            </a:r>
            <a:r>
              <a:rPr lang="en-GB" sz="1200" dirty="0"/>
              <a:t>that are policy-relevant,</a:t>
            </a:r>
            <a:r>
              <a:rPr lang="en-GB" sz="1200" baseline="0" dirty="0"/>
              <a:t> </a:t>
            </a:r>
            <a:r>
              <a:rPr lang="en-GB" sz="1200" dirty="0"/>
              <a:t>use innovative approaches, are gender responsive and equity focussed. We fund mixed-method </a:t>
            </a:r>
            <a:r>
              <a:rPr lang="en-US" sz="1200" dirty="0"/>
              <a:t>studies that </a:t>
            </a:r>
            <a:r>
              <a:rPr lang="en-US" baseline="0" dirty="0"/>
              <a:t>draw on quantitative and qualitative research and answer the question of what works, what doesn’t, for whom, how and at what cost.  We are also leaders in funding and producing systematic reviews. </a:t>
            </a:r>
          </a:p>
          <a:p>
            <a:endParaRPr lang="en-US" baseline="0" dirty="0"/>
          </a:p>
          <a:p>
            <a:r>
              <a:rPr lang="en-US" dirty="0"/>
              <a:t>We convene</a:t>
            </a:r>
            <a:r>
              <a:rPr lang="en-US" baseline="0" dirty="0"/>
              <a:t> forums for building the capacity for evaluation and for promoting conversations and collaborations between researchers, </a:t>
            </a:r>
            <a:r>
              <a:rPr lang="en-US" baseline="0" dirty="0" err="1"/>
              <a:t>programme</a:t>
            </a:r>
            <a:r>
              <a:rPr lang="en-US" baseline="0" dirty="0"/>
              <a:t> managers and policymakers.  We </a:t>
            </a:r>
            <a:r>
              <a:rPr lang="en-US" baseline="0" dirty="0" err="1"/>
              <a:t>organise</a:t>
            </a:r>
            <a:r>
              <a:rPr lang="en-US" baseline="0" dirty="0"/>
              <a:t> international conferences, seminars and workshops around various aspects of impact evaluations. We also have a significant online presence for sustained and deep engagement with our stakeholders. We engage very closely with our members who form a diverse community united by the commitment to use evidence for the improvement of development policies and </a:t>
            </a:r>
            <a:r>
              <a:rPr lang="en-US" baseline="0" dirty="0" err="1"/>
              <a:t>programmes</a:t>
            </a:r>
            <a:r>
              <a:rPr lang="en-US" baseline="0" dirty="0"/>
              <a:t>. Our members are public and private donors, NGOs, and government agencies from low- and middle-income countries.</a:t>
            </a:r>
          </a:p>
          <a:p>
            <a:endParaRPr lang="en-US" baseline="0" dirty="0"/>
          </a:p>
          <a:p>
            <a:r>
              <a:rPr lang="en-US" baseline="0" dirty="0"/>
              <a:t>We produce a range of knowledge products</a:t>
            </a:r>
            <a:r>
              <a:rPr lang="en-IN" sz="1200" kern="1200" dirty="0">
                <a:solidFill>
                  <a:schemeClr val="tx1"/>
                </a:solidFill>
                <a:latin typeface="+mn-lt"/>
                <a:ea typeface="+mn-ea"/>
                <a:cs typeface="+mn-cs"/>
              </a:rPr>
              <a:t>:</a:t>
            </a:r>
          </a:p>
          <a:p>
            <a:r>
              <a:rPr lang="en-IN" sz="1200" kern="1200" dirty="0">
                <a:solidFill>
                  <a:schemeClr val="tx1"/>
                </a:solidFill>
                <a:latin typeface="+mn-lt"/>
                <a:ea typeface="+mn-ea"/>
                <a:cs typeface="+mn-cs"/>
              </a:rPr>
              <a:t>--scoping papers and evidence gap maps that inform how we develop and fund our grant-making and determine funding priorities for the organisation.</a:t>
            </a:r>
          </a:p>
          <a:p>
            <a:r>
              <a:rPr lang="en-GB" sz="1200" kern="1200" dirty="0">
                <a:solidFill>
                  <a:schemeClr val="tx1"/>
                </a:solidFill>
                <a:latin typeface="+mn-lt"/>
                <a:ea typeface="+mn-ea"/>
                <a:cs typeface="+mn-cs"/>
              </a:rPr>
              <a:t>--</a:t>
            </a:r>
            <a:r>
              <a:rPr lang="en-IN" sz="1200" kern="1200" dirty="0">
                <a:solidFill>
                  <a:schemeClr val="tx1"/>
                </a:solidFill>
                <a:latin typeface="+mn-lt"/>
                <a:ea typeface="+mn-ea"/>
                <a:cs typeface="+mn-cs"/>
              </a:rPr>
              <a:t> impact evaluation report series</a:t>
            </a:r>
          </a:p>
          <a:p>
            <a:r>
              <a:rPr lang="en-GB" sz="1200" kern="1200" dirty="0">
                <a:solidFill>
                  <a:schemeClr val="tx1"/>
                </a:solidFill>
                <a:latin typeface="+mn-lt"/>
                <a:ea typeface="+mn-ea"/>
                <a:cs typeface="+mn-cs"/>
              </a:rPr>
              <a:t>--systematic reviews and systematic review summary series</a:t>
            </a:r>
          </a:p>
          <a:p>
            <a:r>
              <a:rPr lang="en-GB" sz="1200" kern="1200" dirty="0">
                <a:solidFill>
                  <a:schemeClr val="tx1"/>
                </a:solidFill>
                <a:latin typeface="+mn-lt"/>
                <a:ea typeface="+mn-ea"/>
                <a:cs typeface="+mn-cs"/>
              </a:rPr>
              <a:t>--replication report series</a:t>
            </a:r>
          </a:p>
          <a:p>
            <a:r>
              <a:rPr lang="en-IN" sz="1200" kern="1200" dirty="0">
                <a:solidFill>
                  <a:schemeClr val="tx1"/>
                </a:solidFill>
                <a:latin typeface="+mn-lt"/>
                <a:ea typeface="+mn-ea"/>
                <a:cs typeface="+mn-cs"/>
              </a:rPr>
              <a:t>--expert guidance and resources for each of our main audiences</a:t>
            </a:r>
          </a:p>
          <a:p>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We also maintain and update out</a:t>
            </a:r>
            <a:r>
              <a:rPr lang="en-IN" sz="1200" kern="1200" baseline="0" dirty="0">
                <a:solidFill>
                  <a:schemeClr val="tx1"/>
                </a:solidFill>
                <a:latin typeface="+mn-lt"/>
                <a:ea typeface="+mn-ea"/>
                <a:cs typeface="+mn-cs"/>
              </a:rPr>
              <a:t> </a:t>
            </a:r>
            <a:r>
              <a:rPr lang="en-IN" sz="1200" kern="1200" dirty="0">
                <a:solidFill>
                  <a:schemeClr val="tx1"/>
                </a:solidFill>
                <a:latin typeface="+mn-lt"/>
                <a:ea typeface="+mn-ea"/>
                <a:cs typeface="+mn-cs"/>
              </a:rPr>
              <a:t>databases.</a:t>
            </a:r>
            <a:endParaRPr lang="en-GB"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24F578-75B6-A646-BEDC-2C8F1D1AE67E}" type="slidenum">
              <a:rPr lang="en-US" smtClean="0"/>
              <a:t>34</a:t>
            </a:fld>
            <a:endParaRPr lang="en-US"/>
          </a:p>
        </p:txBody>
      </p:sp>
    </p:spTree>
    <p:extLst>
      <p:ext uri="{BB962C8B-B14F-4D97-AF65-F5344CB8AC3E}">
        <p14:creationId xmlns:p14="http://schemas.microsoft.com/office/powerpoint/2010/main" val="1476744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examples to be filled in from examples shared by 3ie staff and from the underlying papers in the CEDIL paper. Possibly other sources.</a:t>
            </a:r>
          </a:p>
          <a:p>
            <a:endParaRPr lang="en-US" dirty="0"/>
          </a:p>
          <a:p>
            <a:r>
              <a:rPr lang="en-US" dirty="0"/>
              <a:t>Uttar Pradesh, India:</a:t>
            </a:r>
          </a:p>
          <a:p>
            <a:r>
              <a:rPr lang="en-US" dirty="0"/>
              <a:t>-Community-led video education to increase vaccination coverage</a:t>
            </a:r>
          </a:p>
          <a:p>
            <a:r>
              <a:rPr lang="en-US" dirty="0"/>
              <a:t>-Mixed methods RCT</a:t>
            </a:r>
          </a:p>
          <a:p>
            <a:r>
              <a:rPr lang="en-US" dirty="0"/>
              <a:t>-FGDs, observation based on </a:t>
            </a:r>
            <a:r>
              <a:rPr lang="en-US" dirty="0" err="1"/>
              <a:t>ToC</a:t>
            </a:r>
            <a:endParaRPr lang="en-US" dirty="0"/>
          </a:p>
          <a:p>
            <a:r>
              <a:rPr lang="en-US" dirty="0"/>
              <a:t>-Qualitative data were collected using semi-structured instruments designed for both FGDs and interviews, separately for health workers, mothers, and community members. Instruments were designed based on the study TOC and continually updated to reflect data collected</a:t>
            </a:r>
          </a:p>
          <a:p>
            <a:r>
              <a:rPr lang="en-US" dirty="0"/>
              <a:t>-The intervention explicitly sought to change knowledge, attitudes, beliefs, and norms about immunization, which at baseline we believed to be significant constraints to immunization. The updated TOC and our findings illustrate that these may not have been the most significant constraints, or they cannot be addressed in isolation. </a:t>
            </a:r>
          </a:p>
          <a:p>
            <a:r>
              <a:rPr lang="en-US" dirty="0"/>
              <a:t>-Results of in-depth probing during FGDs and ASHA interviews suggest this belief continues to persist in some sub-communities in this district and is more strongly held among older generations, who tend to be decision-makers in traditional households, as well as in Muslim communities. </a:t>
            </a:r>
          </a:p>
          <a:p>
            <a:endParaRPr lang="en-US" dirty="0"/>
          </a:p>
          <a:p>
            <a:r>
              <a:rPr lang="en-US" dirty="0"/>
              <a:t>Zambia:</a:t>
            </a:r>
          </a:p>
          <a:p>
            <a:r>
              <a:rPr lang="en-US" dirty="0"/>
              <a:t>-Women’s empowerment (child grant program); a poverty-targeted, unconditional transfer given to mothers or primary caregivers of young children aged zero to five.</a:t>
            </a:r>
          </a:p>
          <a:p>
            <a:r>
              <a:rPr lang="en-US" dirty="0"/>
              <a:t>-The qualitative component consisted of 30 IDIs with women and 10 IDIs with male partners or other decision makers in the household of the women interviewed, collected at one point in time in the </a:t>
            </a:r>
            <a:r>
              <a:rPr lang="en-US" dirty="0" err="1"/>
              <a:t>Kaputa</a:t>
            </a:r>
            <a:r>
              <a:rPr lang="en-US" dirty="0"/>
              <a:t> District</a:t>
            </a:r>
          </a:p>
          <a:p>
            <a:r>
              <a:rPr lang="en-US" dirty="0"/>
              <a:t>-The women and their partners were purposefully sampled from the longitudinal quantitative sample stratified on three indicators: (1) marital status (married and cohabiting versus unmarried), 6 (2) changes in quantitative measures of decision making over time (as a proxy for changes in women’s empowerment), and (3) treatment or control </a:t>
            </a:r>
            <a:r>
              <a:rPr lang="en-US" dirty="0" err="1"/>
              <a:t>grou</a:t>
            </a:r>
            <a:endParaRPr lang="en-US" dirty="0"/>
          </a:p>
          <a:p>
            <a:r>
              <a:rPr lang="en-US" dirty="0"/>
              <a:t>-</a:t>
            </a:r>
            <a:r>
              <a:rPr lang="en-US" sz="1200" b="0" i="0" u="none" strike="noStrike" kern="1200" baseline="0" dirty="0">
                <a:solidFill>
                  <a:schemeClr val="tx1"/>
                </a:solidFill>
                <a:latin typeface="+mn-lt"/>
                <a:ea typeface="+mn-ea"/>
                <a:cs typeface="+mn-cs"/>
              </a:rPr>
              <a:t>The combined methods show that there is significant room</a:t>
            </a:r>
          </a:p>
          <a:p>
            <a:r>
              <a:rPr lang="en-US" sz="1200" b="0" i="0" u="none" strike="noStrike" kern="1200" baseline="0" dirty="0">
                <a:solidFill>
                  <a:schemeClr val="tx1"/>
                </a:solidFill>
                <a:latin typeface="+mn-lt"/>
                <a:ea typeface="+mn-ea"/>
                <a:cs typeface="+mn-cs"/>
              </a:rPr>
              <a:t>for improvement of measurement of empowerment, including</a:t>
            </a:r>
          </a:p>
          <a:p>
            <a:r>
              <a:rPr lang="en-US" sz="1200" b="0" i="0" u="none" strike="noStrike" kern="1200" baseline="0" dirty="0">
                <a:solidFill>
                  <a:schemeClr val="tx1"/>
                </a:solidFill>
                <a:latin typeface="+mn-lt"/>
                <a:ea typeface="+mn-ea"/>
                <a:cs typeface="+mn-cs"/>
              </a:rPr>
              <a:t>of women’s decision-making indicators. In particular, findings</a:t>
            </a:r>
          </a:p>
          <a:p>
            <a:r>
              <a:rPr lang="en-US" sz="1200" b="0" i="0" u="none" strike="noStrike" kern="1200" baseline="0" dirty="0">
                <a:solidFill>
                  <a:schemeClr val="tx1"/>
                </a:solidFill>
                <a:latin typeface="+mn-lt"/>
                <a:ea typeface="+mn-ea"/>
                <a:cs typeface="+mn-cs"/>
              </a:rPr>
              <a:t>show that although women often state they make decisions</a:t>
            </a:r>
          </a:p>
          <a:p>
            <a:r>
              <a:rPr lang="en-US" sz="1200" b="0" i="0" u="none" strike="noStrike" kern="1200" baseline="0" dirty="0">
                <a:solidFill>
                  <a:schemeClr val="tx1"/>
                </a:solidFill>
                <a:latin typeface="+mn-lt"/>
                <a:ea typeface="+mn-ea"/>
                <a:cs typeface="+mn-cs"/>
              </a:rPr>
              <a:t>(either solely or jointly), they also acknowledge that if there</a:t>
            </a:r>
          </a:p>
          <a:p>
            <a:r>
              <a:rPr lang="en-US" sz="1200" b="0" i="0" u="none" strike="noStrike" kern="1200" baseline="0" dirty="0">
                <a:solidFill>
                  <a:schemeClr val="tx1"/>
                </a:solidFill>
                <a:latin typeface="+mn-lt"/>
                <a:ea typeface="+mn-ea"/>
                <a:cs typeface="+mn-cs"/>
              </a:rPr>
              <a:t>is a disagreement or difference of opinion women’s preferences</a:t>
            </a:r>
          </a:p>
          <a:p>
            <a:r>
              <a:rPr lang="en-US" sz="1200" b="0" i="0" u="none" strike="noStrike" kern="1200" baseline="0" dirty="0">
                <a:solidFill>
                  <a:schemeClr val="tx1"/>
                </a:solidFill>
                <a:latin typeface="+mn-lt"/>
                <a:ea typeface="+mn-ea"/>
                <a:cs typeface="+mn-cs"/>
              </a:rPr>
              <a:t>are often second to men’s, calling into question the validity of</a:t>
            </a:r>
          </a:p>
          <a:p>
            <a:r>
              <a:rPr lang="en-US" sz="1200" b="0" i="0" u="none" strike="noStrike" kern="1200" baseline="0" dirty="0">
                <a:solidFill>
                  <a:schemeClr val="tx1"/>
                </a:solidFill>
                <a:latin typeface="+mn-lt"/>
                <a:ea typeface="+mn-ea"/>
                <a:cs typeface="+mn-cs"/>
              </a:rPr>
              <a:t>empirical measures to accurately capture the concept of ‘‘the</a:t>
            </a:r>
          </a:p>
          <a:p>
            <a:r>
              <a:rPr lang="en-US" sz="1200" b="0" i="0" u="none" strike="noStrike" kern="1200" baseline="0" dirty="0">
                <a:solidFill>
                  <a:schemeClr val="tx1"/>
                </a:solidFill>
                <a:latin typeface="+mn-lt"/>
                <a:ea typeface="+mn-ea"/>
                <a:cs typeface="+mn-cs"/>
              </a:rPr>
              <a:t>ultimate decision maker.” In addition, research suggests that</a:t>
            </a:r>
          </a:p>
          <a:p>
            <a:r>
              <a:rPr lang="en-US" sz="1200" b="0" i="0" u="none" strike="noStrike" kern="1200" baseline="0" dirty="0">
                <a:solidFill>
                  <a:schemeClr val="tx1"/>
                </a:solidFill>
                <a:latin typeface="+mn-lt"/>
                <a:ea typeface="+mn-ea"/>
                <a:cs typeface="+mn-cs"/>
              </a:rPr>
              <a:t>men and women differ in their perceptions of decision making,</a:t>
            </a:r>
          </a:p>
          <a:p>
            <a:r>
              <a:rPr lang="en-US" sz="1200" b="0" i="0" u="none" strike="noStrike" kern="1200" baseline="0" dirty="0">
                <a:solidFill>
                  <a:schemeClr val="tx1"/>
                </a:solidFill>
                <a:latin typeface="+mn-lt"/>
                <a:ea typeface="+mn-ea"/>
                <a:cs typeface="+mn-cs"/>
              </a:rPr>
              <a:t>indicating a divergence of opinion or other sources of bias</a:t>
            </a:r>
          </a:p>
          <a:p>
            <a:r>
              <a:rPr lang="en-US" sz="1200" b="0" i="0" u="none" strike="noStrike" kern="1200" baseline="0" dirty="0">
                <a:solidFill>
                  <a:schemeClr val="tx1"/>
                </a:solidFill>
                <a:latin typeface="+mn-lt"/>
                <a:ea typeface="+mn-ea"/>
                <a:cs typeface="+mn-cs"/>
              </a:rPr>
              <a:t>with creates conflicting reports</a:t>
            </a:r>
            <a:endParaRPr lang="en-US" dirty="0"/>
          </a:p>
          <a:p>
            <a:endParaRPr lang="en-US" dirty="0"/>
          </a:p>
          <a:p>
            <a:r>
              <a:rPr lang="en-US" dirty="0"/>
              <a:t>Mexico (Cardenas):</a:t>
            </a:r>
          </a:p>
          <a:p>
            <a:r>
              <a:rPr lang="en-US" dirty="0"/>
              <a:t>-many of the beneficiaries were participating, without having enough information about the benefits they and their children could receive, because acquaintances had recommended it.</a:t>
            </a:r>
          </a:p>
          <a:p>
            <a:r>
              <a:rPr lang="en-US" dirty="0"/>
              <a:t>-Implementation of the PEI for almost two decades without an impact evaluation has resulted in the </a:t>
            </a:r>
            <a:r>
              <a:rPr lang="en-US" dirty="0" err="1"/>
              <a:t>institutionalisation</a:t>
            </a:r>
            <a:r>
              <a:rPr lang="en-US" dirty="0"/>
              <a:t> of practices and criteria without adequate evidence to support them. Based on the information collected (qualitative and quantitative), the interpretation of findings and interactions with public officials, we identified the following implications as key aspects to be considered in a potential redesign of the </a:t>
            </a:r>
            <a:r>
              <a:rPr lang="en-US" dirty="0" err="1"/>
              <a:t>programme</a:t>
            </a:r>
            <a:endParaRPr lang="en-US" dirty="0"/>
          </a:p>
          <a:p>
            <a:endParaRPr lang="en-US" dirty="0"/>
          </a:p>
          <a:p>
            <a:r>
              <a:rPr lang="en-US" dirty="0"/>
              <a:t>Cambodia (DARA):</a:t>
            </a:r>
          </a:p>
          <a:p>
            <a:r>
              <a:rPr lang="en-US" dirty="0"/>
              <a:t>-At the household level, food consumption was </a:t>
            </a:r>
            <a:r>
              <a:rPr lang="en-US" dirty="0" err="1"/>
              <a:t>analysed</a:t>
            </a:r>
            <a:r>
              <a:rPr lang="en-US" dirty="0"/>
              <a:t> through the IDDS for THR beneficiaries only. This indicator doesn’t show a significant positive effect of the </a:t>
            </a:r>
            <a:r>
              <a:rPr lang="en-US" dirty="0" err="1"/>
              <a:t>programme</a:t>
            </a:r>
            <a:r>
              <a:rPr lang="en-US" dirty="0"/>
              <a:t>. However, it is believed that the period the survey was carried out negatively influenced the results. Qualitative interviews showed that THR allows beneficiaries to mitigate the loss of diet diversity they experience during the lean season. It is, therefore, a positive impact on the reduction of negative coping strategies.</a:t>
            </a:r>
          </a:p>
          <a:p>
            <a:r>
              <a:rPr lang="en-US" dirty="0"/>
              <a:t>-The study revealed higher asset scores for beneficiaries than for non beneficiaries, and lower representation of beneficiaries into the two poorest categories of households, in benefit of the two wealthiest ones. However, according to qualitative interviews, this difference is more likely to be due to a reduction of the sale of assets, as a coping strategy, than to an investment of eventual food savings or extra income in assets</a:t>
            </a:r>
          </a:p>
          <a:p>
            <a:r>
              <a:rPr lang="en-US" dirty="0"/>
              <a:t>-The qualitative data collection mainly focused on interviews with stakeholder and focus group discussions. Stakeholder interviews include staff from relevant line ministries, UN, NGO and the donor community. The purpose of these interviews is to collect data on more strategic issues that affect school feeding, such as national development plans, sectoral strategies or other specific interventions that may affect the school feeding interventions. The focus groups discussions will target both beneficiaries living in targeted communes and non-beneficiaries (within control groups). The purpose of these discussions is to understand and explain the causalities and assumptions of the school feeding </a:t>
            </a:r>
            <a:r>
              <a:rPr lang="en-US" dirty="0" err="1"/>
              <a:t>programme</a:t>
            </a:r>
            <a:r>
              <a:rPr lang="en-US" dirty="0"/>
              <a:t>, i.e. why is it successful, why do children attend school, to what extend does it have an effect on household economies and how does that affect dispositions related to education, etc. Topics and interview guides relate to the five categories of the household survey questionnaire (See Annex 7 for Topics list). Tracer interviews will be conducted with household members that have graduated successfully form primary education cycles. The purpose of this interview-approach is to „trace‟ the importance of school feeding among graduates.</a:t>
            </a:r>
          </a:p>
          <a:p>
            <a:endParaRPr lang="en-US" dirty="0"/>
          </a:p>
          <a:p>
            <a:r>
              <a:rPr lang="en-US" dirty="0"/>
              <a:t>Vietnam:</a:t>
            </a:r>
          </a:p>
          <a:p>
            <a:r>
              <a:rPr lang="en-US" dirty="0"/>
              <a:t>-women in both training conditions indicated that without the participation of their husbands the relational dynamics would not change. Similar ideas were expressed by the TYM staff who appreciated the training in general but also underscored the importance of involving the husbands in the offered training to encourage active participation in the training sessions, the application of the taught knowledge and skills, and gender equality.</a:t>
            </a:r>
          </a:p>
          <a:p>
            <a:endParaRPr lang="en-US" dirty="0"/>
          </a:p>
          <a:p>
            <a:r>
              <a:rPr lang="en-US" dirty="0"/>
              <a:t>Bangladesh (White 2009):</a:t>
            </a:r>
          </a:p>
          <a:p>
            <a:r>
              <a:rPr lang="en-US" sz="1200" b="0" i="0" u="none" strike="noStrike" kern="1200" baseline="0" dirty="0">
                <a:solidFill>
                  <a:schemeClr val="tx1"/>
                </a:solidFill>
                <a:latin typeface="+mn-lt"/>
                <a:ea typeface="+mn-ea"/>
                <a:cs typeface="+mn-cs"/>
              </a:rPr>
              <a:t>First, use of qualitative data means a wide range of activities, not just arranging for some focus groups (in my view one of the weaker forms of qualitative data, unless done really well). It includes, for example, reading of anthropological and political literature of the intervention context to inform evaluation design. In the Bangladesh case, identification of the ‘mother- in- law’ effect came from reading </a:t>
            </a:r>
            <a:r>
              <a:rPr lang="en-US" sz="1200" b="0" i="0" u="none" strike="noStrike" kern="1200" baseline="0" dirty="0" err="1">
                <a:solidFill>
                  <a:schemeClr val="tx1"/>
                </a:solidFill>
                <a:latin typeface="+mn-lt"/>
                <a:ea typeface="+mn-ea"/>
                <a:cs typeface="+mn-cs"/>
              </a:rPr>
              <a:t>anthropolo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gical</a:t>
            </a:r>
            <a:r>
              <a:rPr lang="en-US" sz="1200" b="0" i="0" u="none" strike="noStrike" kern="1200" baseline="0" dirty="0">
                <a:solidFill>
                  <a:schemeClr val="tx1"/>
                </a:solidFill>
                <a:latin typeface="+mn-lt"/>
                <a:ea typeface="+mn-ea"/>
                <a:cs typeface="+mn-cs"/>
              </a:rPr>
              <a:t> literature (notably White, 1992). This insight led us to unpack the household roster section of the questionnaire to identify those women living with their mother in law (e.g. daughter-in- law of household head, where spouse of household head also pre sent, spouse of household head, where mother of head also present, and sister- in- law of household head, where mother of head also present), and so carry out quantitative analysis informed by a qualitative insight. Second, the people targeted have to be the right ones. The program targeted the mothers of young children. But mothers are frequently not the decision makers, and rarely the sole decision makers, with respect to the health and nutrition of their children. For a start, women do not go to market in rural Bangladesh; it is men who do the shopping. And for women in joint households – meaning they live with their mother- in- law – as a sizeable minority do, then the mother-in- law heads the women’s domain. Indeed, project participation rates are significantly lower for women living with their mother- in-law in more conservative parts of the country.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36</a:t>
            </a:fld>
            <a:endParaRPr lang="en-GB"/>
          </a:p>
        </p:txBody>
      </p:sp>
    </p:spTree>
    <p:extLst>
      <p:ext uri="{BB962C8B-B14F-4D97-AF65-F5344CB8AC3E}">
        <p14:creationId xmlns:p14="http://schemas.microsoft.com/office/powerpoint/2010/main" val="278395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level builds on the other. </a:t>
            </a:r>
          </a:p>
          <a:p>
            <a:r>
              <a:rPr lang="en-US" dirty="0"/>
              <a:t>15 EGMs</a:t>
            </a:r>
          </a:p>
          <a:p>
            <a:r>
              <a:rPr lang="en-US" dirty="0"/>
              <a:t>50 SRs</a:t>
            </a:r>
          </a:p>
          <a:p>
            <a:r>
              <a:rPr lang="en-US" dirty="0"/>
              <a:t>50 countries with funded IEs</a:t>
            </a:r>
          </a:p>
          <a:p>
            <a:r>
              <a:rPr lang="en-US" dirty="0"/>
              <a:t>50 members </a:t>
            </a:r>
          </a:p>
          <a:p>
            <a:r>
              <a:rPr lang="en-US" dirty="0"/>
              <a:t>250 impact </a:t>
            </a:r>
            <a:r>
              <a:rPr lang="en-US" dirty="0" err="1"/>
              <a:t>evals</a:t>
            </a:r>
            <a:r>
              <a:rPr lang="en-US" dirty="0"/>
              <a:t> funded</a:t>
            </a:r>
          </a:p>
          <a:p>
            <a:r>
              <a:rPr lang="en-US" dirty="0"/>
              <a:t>700 SRs in our repository</a:t>
            </a:r>
          </a:p>
          <a:p>
            <a:r>
              <a:rPr lang="en-US" dirty="0"/>
              <a:t>5000 IE repositories</a:t>
            </a:r>
          </a:p>
          <a:p>
            <a:endParaRPr lang="en-US" dirty="0"/>
          </a:p>
        </p:txBody>
      </p:sp>
      <p:sp>
        <p:nvSpPr>
          <p:cNvPr id="4" name="Slide Number Placeholder 3"/>
          <p:cNvSpPr>
            <a:spLocks noGrp="1"/>
          </p:cNvSpPr>
          <p:nvPr>
            <p:ph type="sldNum" sz="quarter" idx="10"/>
          </p:nvPr>
        </p:nvSpPr>
        <p:spPr/>
        <p:txBody>
          <a:bodyPr/>
          <a:lstStyle/>
          <a:p>
            <a:fld id="{2524F578-75B6-A646-BEDC-2C8F1D1AE67E}" type="slidenum">
              <a:rPr lang="en-US" smtClean="0"/>
              <a:t>5</a:t>
            </a:fld>
            <a:endParaRPr lang="en-US"/>
          </a:p>
        </p:txBody>
      </p:sp>
    </p:spTree>
    <p:extLst>
      <p:ext uri="{BB962C8B-B14F-4D97-AF65-F5344CB8AC3E}">
        <p14:creationId xmlns:p14="http://schemas.microsoft.com/office/powerpoint/2010/main" val="390171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message for this slide: when some people hear the term “impact evaluation”, they think of a community of researchers who look only for questions that can be answered with randomized controlled trials – a sort of RCT “</a:t>
            </a:r>
            <a:r>
              <a:rPr lang="en-US" dirty="0" err="1"/>
              <a:t>methodocracy</a:t>
            </a:r>
            <a:r>
              <a:rPr lang="en-US" dirty="0"/>
              <a:t>”</a:t>
            </a:r>
          </a:p>
        </p:txBody>
      </p:sp>
      <p:sp>
        <p:nvSpPr>
          <p:cNvPr id="4" name="Slide Number Placeholder 3"/>
          <p:cNvSpPr>
            <a:spLocks noGrp="1"/>
          </p:cNvSpPr>
          <p:nvPr>
            <p:ph type="sldNum" sz="quarter" idx="5"/>
          </p:nvPr>
        </p:nvSpPr>
        <p:spPr/>
        <p:txBody>
          <a:bodyPr/>
          <a:lstStyle/>
          <a:p>
            <a:fld id="{89EF64B1-9061-40A8-A955-3D40E91A746B}" type="slidenum">
              <a:rPr lang="en-GB" smtClean="0"/>
              <a:pPr/>
              <a:t>6</a:t>
            </a:fld>
            <a:endParaRPr lang="en-GB"/>
          </a:p>
        </p:txBody>
      </p:sp>
    </p:spTree>
    <p:extLst>
      <p:ext uri="{BB962C8B-B14F-4D97-AF65-F5344CB8AC3E}">
        <p14:creationId xmlns:p14="http://schemas.microsoft.com/office/powerpoint/2010/main" val="2378406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for this slide: as an institution, 3ie adopts a “pragmatist” research paradigm in which the research questions drive the methods.</a:t>
            </a:r>
          </a:p>
          <a:p>
            <a:endParaRPr lang="en-US" dirty="0"/>
          </a:p>
          <a:p>
            <a:r>
              <a:rPr lang="en-US" dirty="0"/>
              <a:t>Re: social action and implications of choosing one method vs. another, comment on the limited resources and need for careful allocation in order to achieve the SDGs – impact evaluation has an important role to play</a:t>
            </a:r>
          </a:p>
          <a:p>
            <a:endParaRPr lang="en-US" dirty="0"/>
          </a:p>
          <a:p>
            <a:r>
              <a:rPr lang="en-US" dirty="0"/>
              <a:t>Implications – e.g., whether or not the research will convey voices of marginalized communities who normally go unheard – or thinking about how to balance precision and timeliness based on a window of opportunity </a:t>
            </a:r>
            <a:r>
              <a:rPr lang="en-US"/>
              <a:t>for influencing policy</a:t>
            </a:r>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7</a:t>
            </a:fld>
            <a:endParaRPr lang="en-GB"/>
          </a:p>
        </p:txBody>
      </p:sp>
    </p:spTree>
    <p:extLst>
      <p:ext uri="{BB962C8B-B14F-4D97-AF65-F5344CB8AC3E}">
        <p14:creationId xmlns:p14="http://schemas.microsoft.com/office/powerpoint/2010/main" val="74227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for this slide: this is an illustrative example of how some researchers have reflected on the need to choose the right methods to match the research questions. As depicted in the diagram, some methods are more conducive to certain questions than others, and vice versa. Disclaimer: this table is neither comprehensive nor definitive.</a:t>
            </a:r>
          </a:p>
          <a:p>
            <a:endParaRPr lang="en-US" dirty="0"/>
          </a:p>
          <a:p>
            <a:r>
              <a:rPr lang="en-US" dirty="0"/>
              <a:t>Side note: cost-benefit and CEA also requires </a:t>
            </a:r>
            <a:r>
              <a:rPr lang="en-US" b="1" dirty="0"/>
              <a:t>cost-side research </a:t>
            </a:r>
            <a:r>
              <a:rPr lang="en-US" dirty="0"/>
              <a:t>(not only the impact estimates) and that this is </a:t>
            </a:r>
            <a:r>
              <a:rPr lang="en-US" b="1" dirty="0"/>
              <a:t>woefully undersupplied </a:t>
            </a:r>
            <a:r>
              <a:rPr lang="en-US" dirty="0"/>
              <a:t>currently and </a:t>
            </a:r>
            <a:r>
              <a:rPr lang="en-US" b="1" dirty="0"/>
              <a:t>badly done</a:t>
            </a:r>
            <a:r>
              <a:rPr lang="en-US" dirty="0"/>
              <a:t>. This is crucial to include in good rigorous research if you want it to inform policy decisions</a:t>
            </a:r>
          </a:p>
        </p:txBody>
      </p:sp>
      <p:sp>
        <p:nvSpPr>
          <p:cNvPr id="4" name="Slide Number Placeholder 3"/>
          <p:cNvSpPr>
            <a:spLocks noGrp="1"/>
          </p:cNvSpPr>
          <p:nvPr>
            <p:ph type="sldNum" sz="quarter" idx="5"/>
          </p:nvPr>
        </p:nvSpPr>
        <p:spPr/>
        <p:txBody>
          <a:bodyPr/>
          <a:lstStyle/>
          <a:p>
            <a:fld id="{89EF64B1-9061-40A8-A955-3D40E91A746B}" type="slidenum">
              <a:rPr lang="en-GB" smtClean="0"/>
              <a:pPr/>
              <a:t>8</a:t>
            </a:fld>
            <a:endParaRPr lang="en-GB"/>
          </a:p>
        </p:txBody>
      </p:sp>
    </p:spTree>
    <p:extLst>
      <p:ext uri="{BB962C8B-B14F-4D97-AF65-F5344CB8AC3E}">
        <p14:creationId xmlns:p14="http://schemas.microsoft.com/office/powerpoint/2010/main" val="184446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 for this slide (follows along with animation):</a:t>
            </a:r>
          </a:p>
          <a:p>
            <a:endParaRPr lang="en-US" dirty="0"/>
          </a:p>
          <a:p>
            <a:r>
              <a:rPr lang="en-US" dirty="0"/>
              <a:t>Here we want to clarify what we mean by impact evaluation to make sure we’re all on the same page. This will already be familiar to some of you, so I will keep it brief.</a:t>
            </a:r>
          </a:p>
          <a:p>
            <a:endParaRPr lang="en-US" dirty="0"/>
          </a:p>
          <a:p>
            <a:r>
              <a:rPr lang="en-US" dirty="0"/>
              <a:t>The group on the left represents our target population. We want to measure the impact of a particular impact on this group.</a:t>
            </a:r>
          </a:p>
          <a:p>
            <a:endParaRPr lang="en-US" dirty="0"/>
          </a:p>
          <a:p>
            <a:r>
              <a:rPr lang="en-US" dirty="0"/>
              <a:t>Ideally, we’d like to be able to compare outcomes for this group when they receive the intervention (blue outline) to the same group if they didn’t receive the intervention (orange outline) (i.e., the counterfactual).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we can’t observe both at the same time, which is the fundamental problem of causal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end up comparing outcomes between different groups of people. Consequently, we have to try to manage selection bias in order to make sure we are comparing “apples with apples” to the maximum extent possible.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9</a:t>
            </a:fld>
            <a:endParaRPr lang="en-GB"/>
          </a:p>
        </p:txBody>
      </p:sp>
    </p:spTree>
    <p:extLst>
      <p:ext uri="{BB962C8B-B14F-4D97-AF65-F5344CB8AC3E}">
        <p14:creationId xmlns:p14="http://schemas.microsoft.com/office/powerpoint/2010/main" val="194280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Randomized controlled trials are the methodologically “cleanest” way to establish a counterfactual so we can compare “apples with apples”, but this is sometimes impractical or not feasible</a:t>
            </a:r>
          </a:p>
          <a:p>
            <a:endParaRPr lang="en-US" dirty="0"/>
          </a:p>
          <a:p>
            <a:r>
              <a:rPr lang="en-US" dirty="0"/>
              <a:t>A variety of quantitative non-experimental methods address the same fundamental need for comparability:</a:t>
            </a:r>
          </a:p>
          <a:p>
            <a:pPr lvl="1"/>
            <a:r>
              <a:rPr lang="en-US" dirty="0"/>
              <a:t>Difference-in-difference</a:t>
            </a:r>
          </a:p>
          <a:p>
            <a:pPr lvl="1"/>
            <a:r>
              <a:rPr lang="en-US" dirty="0"/>
              <a:t>Instrumental variables</a:t>
            </a:r>
          </a:p>
          <a:p>
            <a:pPr lvl="1"/>
            <a:r>
              <a:rPr lang="en-US" dirty="0"/>
              <a:t>Regression discontinuity</a:t>
            </a:r>
          </a:p>
          <a:p>
            <a:pPr lvl="1"/>
            <a:r>
              <a:rPr lang="en-US" dirty="0"/>
              <a:t>Propensity score matching</a:t>
            </a:r>
          </a:p>
          <a:p>
            <a:pPr lvl="1"/>
            <a:r>
              <a:rPr lang="en-US" dirty="0"/>
              <a:t>Etc.</a:t>
            </a:r>
          </a:p>
          <a:p>
            <a:pPr lvl="1"/>
            <a:endParaRPr lang="en-US" dirty="0"/>
          </a:p>
          <a:p>
            <a:r>
              <a:rPr lang="en-US" dirty="0"/>
              <a:t>But these methods only tell part of the story</a:t>
            </a:r>
          </a:p>
          <a:p>
            <a:endParaRPr lang="en-US" dirty="0"/>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10</a:t>
            </a:fld>
            <a:endParaRPr lang="en-GB"/>
          </a:p>
        </p:txBody>
      </p:sp>
    </p:spTree>
    <p:extLst>
      <p:ext uri="{BB962C8B-B14F-4D97-AF65-F5344CB8AC3E}">
        <p14:creationId xmlns:p14="http://schemas.microsoft.com/office/powerpoint/2010/main" val="24525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seek to understand and describe why, how, and in what contexts those changes occur.</a:t>
            </a:r>
          </a:p>
          <a:p>
            <a:endParaRPr lang="en-US" dirty="0"/>
          </a:p>
        </p:txBody>
      </p:sp>
      <p:sp>
        <p:nvSpPr>
          <p:cNvPr id="4" name="Slide Number Placeholder 3"/>
          <p:cNvSpPr>
            <a:spLocks noGrp="1"/>
          </p:cNvSpPr>
          <p:nvPr>
            <p:ph type="sldNum" sz="quarter" idx="5"/>
          </p:nvPr>
        </p:nvSpPr>
        <p:spPr/>
        <p:txBody>
          <a:bodyPr/>
          <a:lstStyle/>
          <a:p>
            <a:fld id="{89EF64B1-9061-40A8-A955-3D40E91A746B}" type="slidenum">
              <a:rPr lang="en-GB" smtClean="0"/>
              <a:pPr/>
              <a:t>11</a:t>
            </a:fld>
            <a:endParaRPr lang="en-GB"/>
          </a:p>
        </p:txBody>
      </p:sp>
    </p:spTree>
    <p:extLst>
      <p:ext uri="{BB962C8B-B14F-4D97-AF65-F5344CB8AC3E}">
        <p14:creationId xmlns:p14="http://schemas.microsoft.com/office/powerpoint/2010/main" val="1028242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left_strip_66px_bigg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38200" cy="6858000"/>
          </a:xfrm>
          <a:prstGeom prst="rect">
            <a:avLst/>
          </a:prstGeom>
        </p:spPr>
      </p:pic>
      <p:pic>
        <p:nvPicPr>
          <p:cNvPr id="9" name="Picture 8" descr="3ie rev+line marque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50018" y="5958711"/>
            <a:ext cx="590215" cy="715556"/>
          </a:xfrm>
          <a:prstGeom prst="rect">
            <a:avLst/>
          </a:prstGeom>
        </p:spPr>
      </p:pic>
      <p:sp>
        <p:nvSpPr>
          <p:cNvPr id="8" name="Content Placeholder 7"/>
          <p:cNvSpPr>
            <a:spLocks noGrp="1"/>
          </p:cNvSpPr>
          <p:nvPr>
            <p:ph sz="quarter" idx="10" hasCustomPrompt="1"/>
          </p:nvPr>
        </p:nvSpPr>
        <p:spPr>
          <a:xfrm>
            <a:off x="1134533" y="1600200"/>
            <a:ext cx="7459663" cy="4097338"/>
          </a:xfrm>
          <a:prstGeom prst="rect">
            <a:avLst/>
          </a:prstGeom>
        </p:spPr>
        <p:txBody>
          <a:bodyPr/>
          <a:lstStyle>
            <a:lvl1pPr>
              <a:defRPr sz="2200" baseline="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First level heading</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834498" y="274637"/>
            <a:ext cx="7886700" cy="1325563"/>
          </a:xfrm>
          <a:prstGeom prst="rect">
            <a:avLst/>
          </a:prstGeom>
        </p:spPr>
        <p:txBody>
          <a:bodyPr>
            <a:normAutofit/>
          </a:bodyPr>
          <a:lstStyle>
            <a:lvl1pPr algn="l" defTabSz="914400" rtl="0" eaLnBrk="1" latinLnBrk="0" hangingPunct="1">
              <a:lnSpc>
                <a:spcPct val="90000"/>
              </a:lnSpc>
              <a:spcBef>
                <a:spcPct val="0"/>
              </a:spcBef>
              <a:buNone/>
              <a:defRPr lang="en-US" sz="2600" b="1" kern="1200" dirty="0">
                <a:solidFill>
                  <a:srgbClr val="002060"/>
                </a:solidFill>
                <a:latin typeface="Arial" panose="020B0604020202020204" pitchFamily="34" charset="0"/>
                <a:ea typeface="+mj-ea"/>
                <a:cs typeface="Arial" panose="020B0604020202020204" pitchFamily="34" charset="0"/>
              </a:defRPr>
            </a:lvl1pPr>
          </a:lstStyle>
          <a:p>
            <a:r>
              <a:rPr lang="en-US" dirty="0"/>
              <a:t>Title of the slide</a:t>
            </a:r>
          </a:p>
        </p:txBody>
      </p:sp>
    </p:spTree>
    <p:extLst>
      <p:ext uri="{BB962C8B-B14F-4D97-AF65-F5344CB8AC3E}">
        <p14:creationId xmlns:p14="http://schemas.microsoft.com/office/powerpoint/2010/main" val="2662088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eft_strip_66px_bigg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38200" cy="6858000"/>
          </a:xfrm>
          <a:prstGeom prst="rect">
            <a:avLst/>
          </a:prstGeom>
        </p:spPr>
      </p:pic>
      <p:pic>
        <p:nvPicPr>
          <p:cNvPr id="7" name="Picture 6" descr="3ie rev+line marque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50018" y="5958711"/>
            <a:ext cx="590215" cy="715556"/>
          </a:xfrm>
          <a:prstGeom prst="rect">
            <a:avLst/>
          </a:prstGeom>
        </p:spPr>
      </p:pic>
      <p:sp>
        <p:nvSpPr>
          <p:cNvPr id="2" name="Title 1"/>
          <p:cNvSpPr>
            <a:spLocks noGrp="1"/>
          </p:cNvSpPr>
          <p:nvPr>
            <p:ph type="title" hasCustomPrompt="1"/>
          </p:nvPr>
        </p:nvSpPr>
        <p:spPr>
          <a:xfrm>
            <a:off x="967324" y="321733"/>
            <a:ext cx="7886700" cy="1325563"/>
          </a:xfrm>
          <a:prstGeom prst="rect">
            <a:avLst/>
          </a:prstGeom>
        </p:spPr>
        <p:txBody>
          <a:bodyPr/>
          <a:lstStyle/>
          <a:p>
            <a:r>
              <a:rPr lang="en-US" dirty="0"/>
              <a:t>Title of the slide</a:t>
            </a:r>
          </a:p>
        </p:txBody>
      </p:sp>
      <p:sp>
        <p:nvSpPr>
          <p:cNvPr id="3" name="Content Placeholder 2"/>
          <p:cNvSpPr>
            <a:spLocks noGrp="1"/>
          </p:cNvSpPr>
          <p:nvPr>
            <p:ph sz="half" idx="1" hasCustomPrompt="1"/>
          </p:nvPr>
        </p:nvSpPr>
        <p:spPr>
          <a:xfrm>
            <a:off x="975791" y="1822450"/>
            <a:ext cx="3867150" cy="4351338"/>
          </a:xfrm>
          <a:prstGeom prst="rect">
            <a:avLst/>
          </a:prstGeom>
        </p:spPr>
        <p:txBody>
          <a:bodyPr/>
          <a:lstStyle>
            <a:lvl1pPr>
              <a:defRPr sz="22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First level heading</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978407" y="1822450"/>
            <a:ext cx="3867150" cy="4351338"/>
          </a:xfrm>
          <a:prstGeom prst="rect">
            <a:avLst/>
          </a:prstGeom>
        </p:spPr>
        <p:txBody>
          <a:bodyPr/>
          <a:lstStyle>
            <a:lvl1pPr>
              <a:defRPr sz="22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First level heading</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61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left_strip_66px_bigg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38200" cy="6858000"/>
          </a:xfrm>
          <a:prstGeom prst="rect">
            <a:avLst/>
          </a:prstGeom>
        </p:spPr>
      </p:pic>
      <p:pic>
        <p:nvPicPr>
          <p:cNvPr id="9" name="Picture 8" descr="3ie rev+line marque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50018" y="5958711"/>
            <a:ext cx="590215" cy="715556"/>
          </a:xfrm>
          <a:prstGeom prst="rect">
            <a:avLst/>
          </a:prstGeom>
        </p:spPr>
      </p:pic>
      <p:sp>
        <p:nvSpPr>
          <p:cNvPr id="2" name="Title 1"/>
          <p:cNvSpPr>
            <a:spLocks noGrp="1"/>
          </p:cNvSpPr>
          <p:nvPr>
            <p:ph type="title" hasCustomPrompt="1"/>
          </p:nvPr>
        </p:nvSpPr>
        <p:spPr>
          <a:xfrm>
            <a:off x="1036641" y="365125"/>
            <a:ext cx="7886700" cy="1325563"/>
          </a:xfrm>
          <a:prstGeom prst="rect">
            <a:avLst/>
          </a:prstGeom>
        </p:spPr>
        <p:txBody>
          <a:bodyPr/>
          <a:lstStyle/>
          <a:p>
            <a:r>
              <a:rPr lang="en-US" dirty="0"/>
              <a:t>Title of the slide</a:t>
            </a:r>
          </a:p>
        </p:txBody>
      </p:sp>
      <p:sp>
        <p:nvSpPr>
          <p:cNvPr id="3" name="Text Placeholder 2"/>
          <p:cNvSpPr>
            <a:spLocks noGrp="1"/>
          </p:cNvSpPr>
          <p:nvPr>
            <p:ph type="body" idx="1" hasCustomPrompt="1"/>
          </p:nvPr>
        </p:nvSpPr>
        <p:spPr>
          <a:xfrm>
            <a:off x="1036639" y="1681163"/>
            <a:ext cx="3868737"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4" name="Content Placeholder 3"/>
          <p:cNvSpPr>
            <a:spLocks noGrp="1"/>
          </p:cNvSpPr>
          <p:nvPr>
            <p:ph sz="half" idx="2" hasCustomPrompt="1"/>
          </p:nvPr>
        </p:nvSpPr>
        <p:spPr>
          <a:xfrm>
            <a:off x="1036641" y="2505075"/>
            <a:ext cx="3868737" cy="3684588"/>
          </a:xfrm>
          <a:prstGeom prst="rect">
            <a:avLst/>
          </a:prstGeom>
        </p:spPr>
        <p:txBody>
          <a:bodyPr/>
          <a:lstStyle>
            <a:lvl1pPr>
              <a:defRPr sz="22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5044016" y="1681163"/>
            <a:ext cx="3887788"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6" name="Content Placeholder 5"/>
          <p:cNvSpPr>
            <a:spLocks noGrp="1"/>
          </p:cNvSpPr>
          <p:nvPr>
            <p:ph sz="quarter" idx="4" hasCustomPrompt="1"/>
          </p:nvPr>
        </p:nvSpPr>
        <p:spPr>
          <a:xfrm>
            <a:off x="5044017" y="2505075"/>
            <a:ext cx="3887788" cy="3684588"/>
          </a:xfrm>
          <a:prstGeom prst="rect">
            <a:avLst/>
          </a:prstGeom>
        </p:spPr>
        <p:txBody>
          <a:bodyPr/>
          <a:lstStyle>
            <a:lvl1pPr>
              <a:defRPr sz="22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52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left_strip_66px_bigg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38200" cy="6858000"/>
          </a:xfrm>
          <a:prstGeom prst="rect">
            <a:avLst/>
          </a:prstGeom>
        </p:spPr>
      </p:pic>
      <p:pic>
        <p:nvPicPr>
          <p:cNvPr id="4" name="Picture 3" descr="3ie rev+line marque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50018" y="5958711"/>
            <a:ext cx="590215" cy="715556"/>
          </a:xfrm>
          <a:prstGeom prst="rect">
            <a:avLst/>
          </a:prstGeom>
        </p:spPr>
      </p:pic>
    </p:spTree>
    <p:extLst>
      <p:ext uri="{BB962C8B-B14F-4D97-AF65-F5344CB8AC3E}">
        <p14:creationId xmlns:p14="http://schemas.microsoft.com/office/powerpoint/2010/main" val="32011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eft_strip_66px_bigg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38200" cy="6858000"/>
          </a:xfrm>
          <a:prstGeom prst="rect">
            <a:avLst/>
          </a:prstGeom>
        </p:spPr>
      </p:pic>
      <p:pic>
        <p:nvPicPr>
          <p:cNvPr id="7" name="Picture 6" descr="3ie rev+line marque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50018" y="5958711"/>
            <a:ext cx="590215" cy="715556"/>
          </a:xfrm>
          <a:prstGeom prst="rect">
            <a:avLst/>
          </a:prstGeom>
        </p:spPr>
      </p:pic>
      <p:sp>
        <p:nvSpPr>
          <p:cNvPr id="2" name="Title 1"/>
          <p:cNvSpPr>
            <a:spLocks noGrp="1"/>
          </p:cNvSpPr>
          <p:nvPr>
            <p:ph type="title" hasCustomPrompt="1"/>
          </p:nvPr>
        </p:nvSpPr>
        <p:spPr>
          <a:xfrm>
            <a:off x="1029759" y="457200"/>
            <a:ext cx="2949575" cy="1600200"/>
          </a:xfrm>
          <a:prstGeom prst="rect">
            <a:avLst/>
          </a:prstGeom>
        </p:spPr>
        <p:txBody>
          <a:bodyPr anchor="b">
            <a:normAutofit/>
          </a:bodyPr>
          <a:lstStyle>
            <a:lvl1pPr>
              <a:defRPr sz="2800"/>
            </a:lvl1pPr>
          </a:lstStyle>
          <a:p>
            <a:r>
              <a:rPr lang="en-US" dirty="0"/>
              <a:t>Title</a:t>
            </a:r>
          </a:p>
        </p:txBody>
      </p:sp>
      <p:sp>
        <p:nvSpPr>
          <p:cNvPr id="3" name="Picture Placeholder 2"/>
          <p:cNvSpPr>
            <a:spLocks noGrp="1"/>
          </p:cNvSpPr>
          <p:nvPr>
            <p:ph type="pic" idx="1"/>
          </p:nvPr>
        </p:nvSpPr>
        <p:spPr>
          <a:xfrm>
            <a:off x="4260324" y="97525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1036646" y="2057400"/>
            <a:ext cx="2949575" cy="3811588"/>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Tree>
    <p:extLst>
      <p:ext uri="{BB962C8B-B14F-4D97-AF65-F5344CB8AC3E}">
        <p14:creationId xmlns:p14="http://schemas.microsoft.com/office/powerpoint/2010/main" val="283565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2" name="Picture 1" descr="3ie end background 4-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7194"/>
          </a:xfrm>
          <a:prstGeom prst="rect">
            <a:avLst/>
          </a:prstGeom>
        </p:spPr>
      </p:pic>
      <p:pic>
        <p:nvPicPr>
          <p:cNvPr id="3" name="Picture 2" descr="thank you-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79182" y="3525271"/>
            <a:ext cx="5532746" cy="1629086"/>
          </a:xfrm>
          <a:prstGeom prst="rect">
            <a:avLst/>
          </a:prstGeom>
        </p:spPr>
      </p:pic>
      <p:sp>
        <p:nvSpPr>
          <p:cNvPr id="4" name="Title 1"/>
          <p:cNvSpPr txBox="1">
            <a:spLocks/>
          </p:cNvSpPr>
          <p:nvPr userDrawn="1"/>
        </p:nvSpPr>
        <p:spPr>
          <a:xfrm>
            <a:off x="2904067" y="1656129"/>
            <a:ext cx="3352800" cy="790750"/>
          </a:xfrm>
          <a:prstGeom prst="rect">
            <a:avLst/>
          </a:prstGeom>
        </p:spPr>
        <p:txBody>
          <a:bodyPr vert="horz" lIns="0" tIns="0" rIns="0" bIns="0" rtlCol="0" anchor="t" anchorCtr="0">
            <a:noAutofit/>
          </a:bodyPr>
          <a:lstStyle>
            <a:lvl1pPr algn="l" defTabSz="457200" rtl="0" eaLnBrk="1" latinLnBrk="0" hangingPunct="1">
              <a:lnSpc>
                <a:spcPts val="3600"/>
              </a:lnSpc>
              <a:spcBef>
                <a:spcPct val="0"/>
              </a:spcBef>
              <a:buNone/>
              <a:defRPr sz="3200" b="1" kern="1200">
                <a:solidFill>
                  <a:srgbClr val="153A80"/>
                </a:solidFill>
                <a:latin typeface="+mj-lt"/>
                <a:ea typeface="+mj-ea"/>
                <a:cs typeface="+mj-cs"/>
              </a:defRPr>
            </a:lvl1pPr>
          </a:lstStyle>
          <a:p>
            <a:pPr algn="ctr">
              <a:spcAft>
                <a:spcPts val="1800"/>
              </a:spcAft>
            </a:pPr>
            <a:r>
              <a:rPr lang="en-GB" sz="4500" b="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829168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pic>
        <p:nvPicPr>
          <p:cNvPr id="30" name="Picture 29" descr="3ie revised title 4-3 v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3"/>
            <a:ext cx="9144000" cy="6857194"/>
          </a:xfrm>
          <a:prstGeom prst="rect">
            <a:avLst/>
          </a:prstGeom>
        </p:spPr>
      </p:pic>
    </p:spTree>
    <p:extLst>
      <p:ext uri="{BB962C8B-B14F-4D97-AF65-F5344CB8AC3E}">
        <p14:creationId xmlns:p14="http://schemas.microsoft.com/office/powerpoint/2010/main" val="317049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blank ">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31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04629"/>
      </p:ext>
    </p:extLst>
  </p:cSld>
  <p:clrMap bg1="lt1" tx1="dk1" bg2="lt2" tx2="dk2" accent1="accent1" accent2="accent2" accent3="accent3" accent4="accent4" accent5="accent5" accent6="accent6" hlink="hlink" folHlink="folHlink"/>
  <p:sldLayoutIdLst>
    <p:sldLayoutId id="2147483677" r:id="rId1"/>
    <p:sldLayoutId id="2147483680" r:id="rId2"/>
    <p:sldLayoutId id="2147483681" r:id="rId3"/>
    <p:sldLayoutId id="2147483683" r:id="rId4"/>
    <p:sldLayoutId id="2147483696" r:id="rId5"/>
    <p:sldLayoutId id="2147483697" r:id="rId6"/>
    <p:sldLayoutId id="2147483699" r:id="rId7"/>
    <p:sldLayoutId id="2147483704" r:id="rId8"/>
    <p:sldLayoutId id="2147483707" r:id="rId9"/>
  </p:sldLayoutIdLst>
  <p:txStyles>
    <p:titleStyle>
      <a:lvl1pPr algn="l" defTabSz="914400" rtl="0" eaLnBrk="1" latinLnBrk="0" hangingPunct="1">
        <a:lnSpc>
          <a:spcPct val="90000"/>
        </a:lnSpc>
        <a:spcBef>
          <a:spcPct val="0"/>
        </a:spcBef>
        <a:buNone/>
        <a:defRPr sz="2600" b="1"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5.png"/><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2.svg"/><Relationship Id="rId9" Type="http://schemas.openxmlformats.org/officeDocument/2006/relationships/image" Target="../media/image23.png"/><Relationship Id="rId1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24.svg"/><Relationship Id="rId4" Type="http://schemas.openxmlformats.org/officeDocument/2006/relationships/image" Target="../media/image12.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customXml" Target="../ink/ink8.xml"/><Relationship Id="rId26" Type="http://schemas.openxmlformats.org/officeDocument/2006/relationships/customXml" Target="../ink/ink13.xml"/><Relationship Id="rId3" Type="http://schemas.openxmlformats.org/officeDocument/2006/relationships/image" Target="../media/image25.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image" Target="../media/image29.png"/><Relationship Id="rId17" Type="http://schemas.openxmlformats.org/officeDocument/2006/relationships/image" Target="../media/image31.png"/><Relationship Id="rId25" Type="http://schemas.openxmlformats.org/officeDocument/2006/relationships/image" Target="../media/image34.png"/><Relationship Id="rId33"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customXml" Target="../ink/ink4.xml"/><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image" Target="../media/image33.png"/><Relationship Id="rId28" Type="http://schemas.openxmlformats.org/officeDocument/2006/relationships/customXml" Target="../ink/ink14.xml"/><Relationship Id="rId10" Type="http://schemas.openxmlformats.org/officeDocument/2006/relationships/image" Target="../media/image28.png"/><Relationship Id="rId19" Type="http://schemas.openxmlformats.org/officeDocument/2006/relationships/image" Target="../media/image32.png"/><Relationship Id="rId31" Type="http://schemas.openxmlformats.org/officeDocument/2006/relationships/image" Target="../media/image37.png"/><Relationship Id="rId4" Type="http://schemas.openxmlformats.org/officeDocument/2006/relationships/hyperlink" Target="https://chance.amstat.org/2018/02/mixed-methods/" TargetMode="External"/><Relationship Id="rId9" Type="http://schemas.openxmlformats.org/officeDocument/2006/relationships/customXml" Target="../ink/ink3.xml"/><Relationship Id="rId14" Type="http://schemas.openxmlformats.org/officeDocument/2006/relationships/image" Target="../media/image30.png"/><Relationship Id="rId22" Type="http://schemas.openxmlformats.org/officeDocument/2006/relationships/customXml" Target="../ink/ink11.xml"/><Relationship Id="rId27" Type="http://schemas.openxmlformats.org/officeDocument/2006/relationships/image" Target="../media/image35.png"/><Relationship Id="rId30" Type="http://schemas.openxmlformats.org/officeDocument/2006/relationships/customXml" Target="../ink/ink15.xml"/><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freshspectrum.com/wp-content/uploads/2014/12/Real-Evidence-1024x768.p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cedilprogramme.org/wp-content/uploads/2018/08/Inception-Paper-No-5-1.pdf" TargetMode="Externa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freshspectrum.com/wp-content/uploads/2014/03/Consider-all-methods.p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755576" y="2924945"/>
            <a:ext cx="8208912" cy="792087"/>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Arial" pitchFamily="34" charset="0"/>
              <a:buNone/>
              <a:defRPr sz="3200" b="1" kern="1200">
                <a:solidFill>
                  <a:srgbClr val="153A80"/>
                </a:solidFill>
                <a:latin typeface="+mj-lt"/>
                <a:ea typeface="+mn-ea"/>
                <a:cs typeface="+mn-cs"/>
              </a:defRPr>
            </a:lvl1pPr>
            <a:lvl2pPr marL="4572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Using qualitative evidence in impact evaluations</a:t>
            </a:r>
          </a:p>
        </p:txBody>
      </p:sp>
      <p:sp>
        <p:nvSpPr>
          <p:cNvPr id="3" name="Title 1"/>
          <p:cNvSpPr txBox="1">
            <a:spLocks/>
          </p:cNvSpPr>
          <p:nvPr/>
        </p:nvSpPr>
        <p:spPr>
          <a:xfrm>
            <a:off x="755576" y="4410635"/>
            <a:ext cx="8121514" cy="2447365"/>
          </a:xfrm>
          <a:prstGeom prst="rect">
            <a:avLst/>
          </a:prstGeom>
        </p:spPr>
        <p:txBody>
          <a:bodyPr vert="horz" lIns="0" tIns="0" rIns="0" bIns="0" rtlCol="0" anchor="t" anchorCtr="0">
            <a:noAutofit/>
          </a:bodyPr>
          <a:lstStyle>
            <a:lvl1pPr algn="l" defTabSz="457200" rtl="0" eaLnBrk="1" latinLnBrk="0" hangingPunct="1">
              <a:lnSpc>
                <a:spcPts val="3600"/>
              </a:lnSpc>
              <a:spcBef>
                <a:spcPct val="0"/>
              </a:spcBef>
              <a:buNone/>
              <a:defRPr sz="3200" b="1" kern="1200">
                <a:solidFill>
                  <a:srgbClr val="153A80"/>
                </a:solidFill>
                <a:latin typeface="+mj-lt"/>
                <a:ea typeface="+mj-ea"/>
                <a:cs typeface="+mj-cs"/>
              </a:defRPr>
            </a:lvl1pPr>
          </a:lstStyle>
          <a:p>
            <a:pPr>
              <a:lnSpc>
                <a:spcPts val="2100"/>
              </a:lnSpc>
            </a:pPr>
            <a:r>
              <a:rPr lang="en-GB" sz="1800" dirty="0">
                <a:latin typeface="Arial" panose="020B0604020202020204" pitchFamily="34" charset="0"/>
                <a:cs typeface="Arial" panose="020B0604020202020204" pitchFamily="34" charset="0"/>
              </a:rPr>
              <a:t>Douglas Glandon</a:t>
            </a:r>
          </a:p>
          <a:p>
            <a:pPr>
              <a:lnSpc>
                <a:spcPts val="2100"/>
              </a:lnSpc>
            </a:pPr>
            <a:r>
              <a:rPr lang="en-GB" sz="1800" b="0" dirty="0">
                <a:latin typeface="Arial" panose="020B0604020202020204" pitchFamily="34" charset="0"/>
                <a:cs typeface="Arial" panose="020B0604020202020204" pitchFamily="34" charset="0"/>
              </a:rPr>
              <a:t>Senior Evaluation Specialist</a:t>
            </a:r>
          </a:p>
          <a:p>
            <a:pPr>
              <a:lnSpc>
                <a:spcPts val="2100"/>
              </a:lnSpc>
            </a:pPr>
            <a:endParaRPr lang="en-GB" sz="1800" b="0" dirty="0">
              <a:latin typeface="Arial" panose="020B0604020202020204" pitchFamily="34" charset="0"/>
              <a:cs typeface="Arial" panose="020B0604020202020204" pitchFamily="34" charset="0"/>
            </a:endParaRPr>
          </a:p>
          <a:p>
            <a:pPr>
              <a:lnSpc>
                <a:spcPts val="2100"/>
              </a:lnSpc>
            </a:pPr>
            <a:r>
              <a:rPr lang="en-GB" sz="1800" dirty="0">
                <a:latin typeface="Arial" panose="020B0604020202020204" pitchFamily="34" charset="0"/>
                <a:cs typeface="Arial" panose="020B0604020202020204" pitchFamily="34" charset="0"/>
              </a:rPr>
              <a:t>Anca </a:t>
            </a:r>
            <a:r>
              <a:rPr lang="en-GB" sz="1800" dirty="0" err="1">
                <a:latin typeface="Arial" panose="020B0604020202020204" pitchFamily="34" charset="0"/>
                <a:cs typeface="Arial" panose="020B0604020202020204" pitchFamily="34" charset="0"/>
              </a:rPr>
              <a:t>Dumitrescu</a:t>
            </a:r>
            <a:endParaRPr lang="en-GB" sz="1800" dirty="0">
              <a:latin typeface="Arial" panose="020B0604020202020204" pitchFamily="34" charset="0"/>
              <a:cs typeface="Arial" panose="020B0604020202020204" pitchFamily="34" charset="0"/>
            </a:endParaRPr>
          </a:p>
          <a:p>
            <a:pPr>
              <a:lnSpc>
                <a:spcPts val="2100"/>
              </a:lnSpc>
            </a:pPr>
            <a:r>
              <a:rPr lang="en-GB" sz="1800" b="0" dirty="0">
                <a:latin typeface="Arial" panose="020B0604020202020204" pitchFamily="34" charset="0"/>
                <a:cs typeface="Arial" panose="020B0604020202020204" pitchFamily="34" charset="0"/>
              </a:rPr>
              <a:t>Senior Program Manager</a:t>
            </a:r>
          </a:p>
          <a:p>
            <a:pPr>
              <a:lnSpc>
                <a:spcPts val="2100"/>
              </a:lnSpc>
            </a:pPr>
            <a:endParaRPr lang="en-GB" sz="1800" b="0" dirty="0">
              <a:latin typeface="Arial" panose="020B0604020202020204" pitchFamily="34" charset="0"/>
              <a:cs typeface="Arial" panose="020B0604020202020204" pitchFamily="34" charset="0"/>
            </a:endParaRPr>
          </a:p>
          <a:p>
            <a:pPr>
              <a:lnSpc>
                <a:spcPts val="2100"/>
              </a:lnSpc>
            </a:pPr>
            <a:r>
              <a:rPr lang="en-GB" sz="1800" b="0" dirty="0">
                <a:latin typeface="Arial" panose="020B0604020202020204" pitchFamily="34" charset="0"/>
                <a:cs typeface="Arial" panose="020B0604020202020204" pitchFamily="34" charset="0"/>
              </a:rPr>
              <a:t>QE Symposium</a:t>
            </a:r>
          </a:p>
          <a:p>
            <a:pPr>
              <a:lnSpc>
                <a:spcPts val="2100"/>
              </a:lnSpc>
            </a:pPr>
            <a:r>
              <a:rPr lang="en-GB" sz="1800" b="0" dirty="0">
                <a:latin typeface="Arial" panose="020B0604020202020204" pitchFamily="34" charset="0"/>
                <a:cs typeface="Arial" panose="020B0604020202020204" pitchFamily="34" charset="0"/>
              </a:rPr>
              <a:t>Brasília, Brazil, 10 October 2019</a:t>
            </a:r>
          </a:p>
          <a:p>
            <a:pPr>
              <a:lnSpc>
                <a:spcPts val="2100"/>
              </a:lnSpc>
            </a:pPr>
            <a:endParaRPr lang="en-GB"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95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618A3A4-02A4-44E6-A57E-4D7DAA2A0A50}"/>
              </a:ext>
            </a:extLst>
          </p:cNvPr>
          <p:cNvSpPr/>
          <p:nvPr/>
        </p:nvSpPr>
        <p:spPr>
          <a:xfrm>
            <a:off x="6594125" y="1884227"/>
            <a:ext cx="2355911" cy="1846659"/>
          </a:xfrm>
          <a:prstGeom prst="roundRect">
            <a:avLst>
              <a:gd name="adj" fmla="val 1060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Family with boy">
            <a:extLst>
              <a:ext uri="{FF2B5EF4-FFF2-40B4-BE49-F238E27FC236}">
                <a16:creationId xmlns:a16="http://schemas.microsoft.com/office/drawing/2014/main" id="{4D4DDBDC-FA67-4911-92B6-B9DF5E449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796" y="3781449"/>
            <a:ext cx="914400" cy="914400"/>
          </a:xfrm>
          <a:prstGeom prst="rect">
            <a:avLst/>
          </a:prstGeom>
        </p:spPr>
      </p:pic>
      <p:pic>
        <p:nvPicPr>
          <p:cNvPr id="41" name="Graphic 40" descr="Man">
            <a:extLst>
              <a:ext uri="{FF2B5EF4-FFF2-40B4-BE49-F238E27FC236}">
                <a16:creationId xmlns:a16="http://schemas.microsoft.com/office/drawing/2014/main" id="{37DCC79E-0084-41B1-957E-11450BF1D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2720" y="3735901"/>
            <a:ext cx="914400" cy="914400"/>
          </a:xfrm>
          <a:prstGeom prst="rect">
            <a:avLst/>
          </a:prstGeom>
        </p:spPr>
      </p:pic>
      <p:pic>
        <p:nvPicPr>
          <p:cNvPr id="42" name="Graphic 41" descr="Woman">
            <a:extLst>
              <a:ext uri="{FF2B5EF4-FFF2-40B4-BE49-F238E27FC236}">
                <a16:creationId xmlns:a16="http://schemas.microsoft.com/office/drawing/2014/main" id="{91835FFC-8812-4CC4-BD75-E0E3A83C9D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92720" y="2755023"/>
            <a:ext cx="914400" cy="914400"/>
          </a:xfrm>
          <a:prstGeom prst="rect">
            <a:avLst/>
          </a:prstGeom>
        </p:spPr>
      </p:pic>
      <p:pic>
        <p:nvPicPr>
          <p:cNvPr id="43" name="Graphic 42" descr="Walk">
            <a:extLst>
              <a:ext uri="{FF2B5EF4-FFF2-40B4-BE49-F238E27FC236}">
                <a16:creationId xmlns:a16="http://schemas.microsoft.com/office/drawing/2014/main" id="{F2228408-3EA5-4B0A-8337-4AD32747CD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6165" y="2770013"/>
            <a:ext cx="914400" cy="914400"/>
          </a:xfrm>
          <a:prstGeom prst="rect">
            <a:avLst/>
          </a:prstGeom>
        </p:spPr>
      </p:pic>
      <p:sp>
        <p:nvSpPr>
          <p:cNvPr id="4" name="Rectangle 3">
            <a:extLst>
              <a:ext uri="{FF2B5EF4-FFF2-40B4-BE49-F238E27FC236}">
                <a16:creationId xmlns:a16="http://schemas.microsoft.com/office/drawing/2014/main" id="{FC5EC902-199A-434D-8657-B401F7CA180F}"/>
              </a:ext>
            </a:extLst>
          </p:cNvPr>
          <p:cNvSpPr/>
          <p:nvPr/>
        </p:nvSpPr>
        <p:spPr>
          <a:xfrm>
            <a:off x="4496166" y="2736379"/>
            <a:ext cx="1662800" cy="1987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19129628-5E6A-4B8E-A106-AAF893982BD0}"/>
              </a:ext>
            </a:extLst>
          </p:cNvPr>
          <p:cNvSpPr/>
          <p:nvPr/>
        </p:nvSpPr>
        <p:spPr>
          <a:xfrm flipV="1">
            <a:off x="-4961741" y="4546928"/>
            <a:ext cx="12859043" cy="1408357"/>
          </a:xfrm>
          <a:prstGeom prst="arc">
            <a:avLst>
              <a:gd name="adj1" fmla="val 16200000"/>
              <a:gd name="adj2" fmla="val 215151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6368122B-9A47-4A13-9705-3FCAB6ECEF1D}"/>
              </a:ext>
            </a:extLst>
          </p:cNvPr>
          <p:cNvSpPr/>
          <p:nvPr/>
        </p:nvSpPr>
        <p:spPr>
          <a:xfrm flipV="1">
            <a:off x="-4961741" y="1995395"/>
            <a:ext cx="12859043" cy="3957385"/>
          </a:xfrm>
          <a:prstGeom prst="arc">
            <a:avLst>
              <a:gd name="adj1" fmla="val 16200000"/>
              <a:gd name="adj2" fmla="val 21344244"/>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2">
            <a:extLst>
              <a:ext uri="{FF2B5EF4-FFF2-40B4-BE49-F238E27FC236}">
                <a16:creationId xmlns:a16="http://schemas.microsoft.com/office/drawing/2014/main" id="{DB2837C6-C91A-4D0F-8698-AFB481A47E0D}"/>
              </a:ext>
            </a:extLst>
          </p:cNvPr>
          <p:cNvSpPr>
            <a:spLocks noGrp="1"/>
          </p:cNvSpPr>
          <p:nvPr>
            <p:ph type="title"/>
          </p:nvPr>
        </p:nvSpPr>
        <p:spPr>
          <a:xfrm>
            <a:off x="834498" y="274638"/>
            <a:ext cx="7886700" cy="660276"/>
          </a:xfrm>
        </p:spPr>
        <p:txBody>
          <a:bodyPr/>
          <a:lstStyle/>
          <a:p>
            <a:r>
              <a:rPr lang="en-US" dirty="0"/>
              <a:t>How do we measure what works?</a:t>
            </a:r>
          </a:p>
        </p:txBody>
      </p:sp>
      <p:cxnSp>
        <p:nvCxnSpPr>
          <p:cNvPr id="5" name="Straight Arrow Connector 4">
            <a:extLst>
              <a:ext uri="{FF2B5EF4-FFF2-40B4-BE49-F238E27FC236}">
                <a16:creationId xmlns:a16="http://schemas.microsoft.com/office/drawing/2014/main" id="{A6D7BB4F-EECD-428D-A6FE-0DDA2133DBF8}"/>
              </a:ext>
            </a:extLst>
          </p:cNvPr>
          <p:cNvCxnSpPr>
            <a:cxnSpLocks/>
          </p:cNvCxnSpPr>
          <p:nvPr/>
        </p:nvCxnSpPr>
        <p:spPr>
          <a:xfrm flipV="1">
            <a:off x="1439058" y="2686982"/>
            <a:ext cx="0" cy="3533931"/>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768FE52-CECB-4ABF-9173-501C61620DEA}"/>
              </a:ext>
            </a:extLst>
          </p:cNvPr>
          <p:cNvCxnSpPr>
            <a:cxnSpLocks/>
          </p:cNvCxnSpPr>
          <p:nvPr/>
        </p:nvCxnSpPr>
        <p:spPr>
          <a:xfrm flipV="1">
            <a:off x="1409078" y="6190933"/>
            <a:ext cx="6488243" cy="1"/>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Family with boy">
            <a:extLst>
              <a:ext uri="{FF2B5EF4-FFF2-40B4-BE49-F238E27FC236}">
                <a16:creationId xmlns:a16="http://schemas.microsoft.com/office/drawing/2014/main" id="{EB190D78-1A7D-48E3-A9E2-E0199E4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7540" y="3762805"/>
            <a:ext cx="914400" cy="914400"/>
          </a:xfrm>
          <a:prstGeom prst="rect">
            <a:avLst/>
          </a:prstGeom>
        </p:spPr>
      </p:pic>
      <p:pic>
        <p:nvPicPr>
          <p:cNvPr id="14" name="Graphic 13" descr="Man">
            <a:extLst>
              <a:ext uri="{FF2B5EF4-FFF2-40B4-BE49-F238E27FC236}">
                <a16:creationId xmlns:a16="http://schemas.microsoft.com/office/drawing/2014/main" id="{381E6EC7-F8EC-4441-A79D-C5DE1B5CDC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9464" y="3717257"/>
            <a:ext cx="914400" cy="914400"/>
          </a:xfrm>
          <a:prstGeom prst="rect">
            <a:avLst/>
          </a:prstGeom>
        </p:spPr>
      </p:pic>
      <p:pic>
        <p:nvPicPr>
          <p:cNvPr id="16" name="Graphic 15" descr="Woman with cane">
            <a:extLst>
              <a:ext uri="{FF2B5EF4-FFF2-40B4-BE49-F238E27FC236}">
                <a16:creationId xmlns:a16="http://schemas.microsoft.com/office/drawing/2014/main" id="{6D026F01-22B8-4FB0-875D-7CE85B12CB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29726" y="2762123"/>
            <a:ext cx="914400" cy="914400"/>
          </a:xfrm>
          <a:prstGeom prst="rect">
            <a:avLst/>
          </a:prstGeom>
        </p:spPr>
      </p:pic>
      <p:pic>
        <p:nvPicPr>
          <p:cNvPr id="18" name="Graphic 17" descr="Man with baby">
            <a:extLst>
              <a:ext uri="{FF2B5EF4-FFF2-40B4-BE49-F238E27FC236}">
                <a16:creationId xmlns:a16="http://schemas.microsoft.com/office/drawing/2014/main" id="{8D1D45B9-2CAD-4B69-941E-00756DEB9E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14923" y="2751369"/>
            <a:ext cx="914400" cy="914400"/>
          </a:xfrm>
          <a:prstGeom prst="rect">
            <a:avLst/>
          </a:prstGeom>
        </p:spPr>
      </p:pic>
      <p:pic>
        <p:nvPicPr>
          <p:cNvPr id="20" name="Graphic 19" descr="Pregnant lady">
            <a:extLst>
              <a:ext uri="{FF2B5EF4-FFF2-40B4-BE49-F238E27FC236}">
                <a16:creationId xmlns:a16="http://schemas.microsoft.com/office/drawing/2014/main" id="{C852D385-7386-4B65-93CE-69CA68B41D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46964" y="3750762"/>
            <a:ext cx="914400" cy="914400"/>
          </a:xfrm>
          <a:prstGeom prst="rect">
            <a:avLst/>
          </a:prstGeom>
        </p:spPr>
      </p:pic>
      <p:pic>
        <p:nvPicPr>
          <p:cNvPr id="22" name="Graphic 21" descr="Woman">
            <a:extLst>
              <a:ext uri="{FF2B5EF4-FFF2-40B4-BE49-F238E27FC236}">
                <a16:creationId xmlns:a16="http://schemas.microsoft.com/office/drawing/2014/main" id="{B6D67A28-53D4-44EC-8136-568F0540E4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9464" y="2736379"/>
            <a:ext cx="914400" cy="914400"/>
          </a:xfrm>
          <a:prstGeom prst="rect">
            <a:avLst/>
          </a:prstGeom>
        </p:spPr>
      </p:pic>
      <p:pic>
        <p:nvPicPr>
          <p:cNvPr id="24" name="Graphic 23" descr="Walk">
            <a:extLst>
              <a:ext uri="{FF2B5EF4-FFF2-40B4-BE49-F238E27FC236}">
                <a16:creationId xmlns:a16="http://schemas.microsoft.com/office/drawing/2014/main" id="{B50B3655-8971-428D-B709-5E7A88D8BF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42909" y="2751369"/>
            <a:ext cx="914400" cy="914400"/>
          </a:xfrm>
          <a:prstGeom prst="rect">
            <a:avLst/>
          </a:prstGeom>
        </p:spPr>
      </p:pic>
      <p:pic>
        <p:nvPicPr>
          <p:cNvPr id="25" name="Graphic 24" descr="Woman">
            <a:extLst>
              <a:ext uri="{FF2B5EF4-FFF2-40B4-BE49-F238E27FC236}">
                <a16:creationId xmlns:a16="http://schemas.microsoft.com/office/drawing/2014/main" id="{BEF8BFC5-D7E0-406C-94A0-A219979BD2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4566" y="3748257"/>
            <a:ext cx="914400" cy="914400"/>
          </a:xfrm>
          <a:prstGeom prst="rect">
            <a:avLst/>
          </a:prstGeom>
        </p:spPr>
      </p:pic>
      <p:pic>
        <p:nvPicPr>
          <p:cNvPr id="26" name="Graphic 25" descr="Man">
            <a:extLst>
              <a:ext uri="{FF2B5EF4-FFF2-40B4-BE49-F238E27FC236}">
                <a16:creationId xmlns:a16="http://schemas.microsoft.com/office/drawing/2014/main" id="{2C77BF5C-1516-480E-B99D-5E09017749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0701" y="3747815"/>
            <a:ext cx="914400" cy="914400"/>
          </a:xfrm>
          <a:prstGeom prst="rect">
            <a:avLst/>
          </a:prstGeom>
        </p:spPr>
      </p:pic>
      <p:sp>
        <p:nvSpPr>
          <p:cNvPr id="27" name="Rectangle: Rounded Corners 26">
            <a:extLst>
              <a:ext uri="{FF2B5EF4-FFF2-40B4-BE49-F238E27FC236}">
                <a16:creationId xmlns:a16="http://schemas.microsoft.com/office/drawing/2014/main" id="{FA1965C9-9873-45C7-8FCF-E24112294E1F}"/>
              </a:ext>
            </a:extLst>
          </p:cNvPr>
          <p:cNvSpPr/>
          <p:nvPr/>
        </p:nvSpPr>
        <p:spPr>
          <a:xfrm>
            <a:off x="1989463" y="2599372"/>
            <a:ext cx="1847419" cy="2199806"/>
          </a:xfrm>
          <a:prstGeom prst="roundRect">
            <a:avLst>
              <a:gd name="adj" fmla="val 962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9CCEC664-2BA0-4446-99FD-0575C26E4A5C}"/>
              </a:ext>
            </a:extLst>
          </p:cNvPr>
          <p:cNvSpPr/>
          <p:nvPr/>
        </p:nvSpPr>
        <p:spPr>
          <a:xfrm>
            <a:off x="4405613" y="2617354"/>
            <a:ext cx="1847419" cy="2199806"/>
          </a:xfrm>
          <a:prstGeom prst="roundRect">
            <a:avLst>
              <a:gd name="adj" fmla="val 9623"/>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5894BAD-DC40-489D-A898-1B7651ACC306}"/>
              </a:ext>
            </a:extLst>
          </p:cNvPr>
          <p:cNvSpPr/>
          <p:nvPr/>
        </p:nvSpPr>
        <p:spPr>
          <a:xfrm>
            <a:off x="1989463" y="2603467"/>
            <a:ext cx="1847419" cy="2199806"/>
          </a:xfrm>
          <a:prstGeom prst="roundRect">
            <a:avLst>
              <a:gd name="adj" fmla="val 962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1C08D2BA-E488-4F91-B6E1-2158F7F0B9DA}"/>
              </a:ext>
            </a:extLst>
          </p:cNvPr>
          <p:cNvCxnSpPr/>
          <p:nvPr/>
        </p:nvCxnSpPr>
        <p:spPr>
          <a:xfrm>
            <a:off x="7390151" y="4813543"/>
            <a:ext cx="0" cy="64457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3586900-3562-44F1-B2D7-C88C765AF0DF}"/>
              </a:ext>
            </a:extLst>
          </p:cNvPr>
          <p:cNvSpPr txBox="1"/>
          <p:nvPr/>
        </p:nvSpPr>
        <p:spPr>
          <a:xfrm>
            <a:off x="7492926" y="4659504"/>
            <a:ext cx="926050" cy="646331"/>
          </a:xfrm>
          <a:prstGeom prst="rect">
            <a:avLst/>
          </a:prstGeom>
          <a:noFill/>
        </p:spPr>
        <p:txBody>
          <a:bodyPr wrap="square" rtlCol="0">
            <a:spAutoFit/>
          </a:bodyPr>
          <a:lstStyle/>
          <a:p>
            <a:r>
              <a:rPr lang="en-US" sz="3600" dirty="0"/>
              <a:t>?</a:t>
            </a:r>
          </a:p>
        </p:txBody>
      </p:sp>
      <p:sp>
        <p:nvSpPr>
          <p:cNvPr id="36" name="TextBox 35">
            <a:extLst>
              <a:ext uri="{FF2B5EF4-FFF2-40B4-BE49-F238E27FC236}">
                <a16:creationId xmlns:a16="http://schemas.microsoft.com/office/drawing/2014/main" id="{831A1065-8E78-4A5E-9B10-49F7E3A3B8FC}"/>
              </a:ext>
            </a:extLst>
          </p:cNvPr>
          <p:cNvSpPr txBox="1"/>
          <p:nvPr/>
        </p:nvSpPr>
        <p:spPr>
          <a:xfrm>
            <a:off x="3923948" y="3432132"/>
            <a:ext cx="485152" cy="400110"/>
          </a:xfrm>
          <a:prstGeom prst="rect">
            <a:avLst/>
          </a:prstGeom>
          <a:noFill/>
        </p:spPr>
        <p:txBody>
          <a:bodyPr wrap="square" rtlCol="0">
            <a:spAutoFit/>
          </a:bodyPr>
          <a:lstStyle/>
          <a:p>
            <a:r>
              <a:rPr lang="en-US" sz="2000" dirty="0"/>
              <a:t>vs.</a:t>
            </a:r>
          </a:p>
        </p:txBody>
      </p:sp>
      <p:sp>
        <p:nvSpPr>
          <p:cNvPr id="37" name="TextBox 36">
            <a:extLst>
              <a:ext uri="{FF2B5EF4-FFF2-40B4-BE49-F238E27FC236}">
                <a16:creationId xmlns:a16="http://schemas.microsoft.com/office/drawing/2014/main" id="{38573058-5EE8-45F6-AB4F-716CC92C4200}"/>
              </a:ext>
            </a:extLst>
          </p:cNvPr>
          <p:cNvSpPr txBox="1"/>
          <p:nvPr/>
        </p:nvSpPr>
        <p:spPr>
          <a:xfrm>
            <a:off x="1625659" y="1587789"/>
            <a:ext cx="5261269" cy="584775"/>
          </a:xfrm>
          <a:prstGeom prst="rect">
            <a:avLst/>
          </a:prstGeom>
          <a:noFill/>
        </p:spPr>
        <p:txBody>
          <a:bodyPr wrap="square" rtlCol="0">
            <a:spAutoFit/>
          </a:bodyPr>
          <a:lstStyle/>
          <a:p>
            <a:pPr algn="ctr"/>
            <a:endParaRPr lang="en-US" sz="1400" b="1" dirty="0"/>
          </a:p>
          <a:p>
            <a:pPr algn="ctr"/>
            <a:r>
              <a:rPr lang="en-US" b="1" dirty="0"/>
              <a:t>Fundamental problem of causal inference</a:t>
            </a:r>
          </a:p>
        </p:txBody>
      </p:sp>
      <p:sp>
        <p:nvSpPr>
          <p:cNvPr id="38" name="Left Brace 37">
            <a:extLst>
              <a:ext uri="{FF2B5EF4-FFF2-40B4-BE49-F238E27FC236}">
                <a16:creationId xmlns:a16="http://schemas.microsoft.com/office/drawing/2014/main" id="{8258B465-9106-4585-9FBE-A4A025AEC539}"/>
              </a:ext>
            </a:extLst>
          </p:cNvPr>
          <p:cNvSpPr/>
          <p:nvPr/>
        </p:nvSpPr>
        <p:spPr>
          <a:xfrm rot="5400000">
            <a:off x="3953441" y="194275"/>
            <a:ext cx="291614" cy="4427485"/>
          </a:xfrm>
          <a:prstGeom prst="leftBrace">
            <a:avLst>
              <a:gd name="adj1" fmla="val 4814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925B3AA-BD4E-4360-8B5A-04100DB74A2C}"/>
              </a:ext>
            </a:extLst>
          </p:cNvPr>
          <p:cNvSpPr txBox="1"/>
          <p:nvPr/>
        </p:nvSpPr>
        <p:spPr>
          <a:xfrm>
            <a:off x="6981702" y="6230278"/>
            <a:ext cx="1549867" cy="369332"/>
          </a:xfrm>
          <a:prstGeom prst="rect">
            <a:avLst/>
          </a:prstGeom>
          <a:noFill/>
        </p:spPr>
        <p:txBody>
          <a:bodyPr wrap="square" rtlCol="0">
            <a:spAutoFit/>
          </a:bodyPr>
          <a:lstStyle/>
          <a:p>
            <a:r>
              <a:rPr lang="en-US" dirty="0"/>
              <a:t>Time</a:t>
            </a:r>
          </a:p>
        </p:txBody>
      </p:sp>
      <p:sp>
        <p:nvSpPr>
          <p:cNvPr id="40" name="TextBox 39">
            <a:extLst>
              <a:ext uri="{FF2B5EF4-FFF2-40B4-BE49-F238E27FC236}">
                <a16:creationId xmlns:a16="http://schemas.microsoft.com/office/drawing/2014/main" id="{EA16F9B6-6E2D-411C-B744-0A6C7D29EB5F}"/>
              </a:ext>
            </a:extLst>
          </p:cNvPr>
          <p:cNvSpPr txBox="1"/>
          <p:nvPr/>
        </p:nvSpPr>
        <p:spPr>
          <a:xfrm rot="16200000">
            <a:off x="432034" y="2920097"/>
            <a:ext cx="1549867" cy="369332"/>
          </a:xfrm>
          <a:prstGeom prst="rect">
            <a:avLst/>
          </a:prstGeom>
          <a:noFill/>
        </p:spPr>
        <p:txBody>
          <a:bodyPr wrap="square" rtlCol="0">
            <a:spAutoFit/>
          </a:bodyPr>
          <a:lstStyle/>
          <a:p>
            <a:r>
              <a:rPr lang="en-US" dirty="0"/>
              <a:t>Outcome</a:t>
            </a:r>
          </a:p>
        </p:txBody>
      </p:sp>
      <p:sp>
        <p:nvSpPr>
          <p:cNvPr id="2" name="Content Placeholder 1">
            <a:extLst>
              <a:ext uri="{FF2B5EF4-FFF2-40B4-BE49-F238E27FC236}">
                <a16:creationId xmlns:a16="http://schemas.microsoft.com/office/drawing/2014/main" id="{5D432F3C-7CF5-4140-A2BA-A95F62E6DA5B}"/>
              </a:ext>
            </a:extLst>
          </p:cNvPr>
          <p:cNvSpPr>
            <a:spLocks noGrp="1"/>
          </p:cNvSpPr>
          <p:nvPr>
            <p:ph sz="quarter" idx="10"/>
          </p:nvPr>
        </p:nvSpPr>
        <p:spPr>
          <a:xfrm>
            <a:off x="1261535" y="934914"/>
            <a:ext cx="7459663" cy="722852"/>
          </a:xfrm>
          <a:solidFill>
            <a:schemeClr val="bg1"/>
          </a:solidFill>
        </p:spPr>
        <p:txBody>
          <a:bodyPr/>
          <a:lstStyle/>
          <a:p>
            <a:r>
              <a:rPr lang="en-US" sz="2000" dirty="0"/>
              <a:t>Quantify changes in targeted outcomes that are </a:t>
            </a:r>
            <a:r>
              <a:rPr lang="en-US" sz="2000" i="1" dirty="0"/>
              <a:t>attributable</a:t>
            </a:r>
            <a:r>
              <a:rPr lang="en-US" sz="2000" dirty="0"/>
              <a:t> to the intervention (i.e., would not have otherwise happened)</a:t>
            </a:r>
          </a:p>
        </p:txBody>
      </p:sp>
      <p:sp>
        <p:nvSpPr>
          <p:cNvPr id="44" name="Rectangle: Rounded Corners 43">
            <a:extLst>
              <a:ext uri="{FF2B5EF4-FFF2-40B4-BE49-F238E27FC236}">
                <a16:creationId xmlns:a16="http://schemas.microsoft.com/office/drawing/2014/main" id="{E6E031F8-DBEE-427D-A8CB-6A7A86635BD5}"/>
              </a:ext>
            </a:extLst>
          </p:cNvPr>
          <p:cNvSpPr/>
          <p:nvPr/>
        </p:nvSpPr>
        <p:spPr>
          <a:xfrm>
            <a:off x="4403364" y="2621831"/>
            <a:ext cx="1847419" cy="2199806"/>
          </a:xfrm>
          <a:prstGeom prst="roundRect">
            <a:avLst>
              <a:gd name="adj" fmla="val 9623"/>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c 44">
            <a:extLst>
              <a:ext uri="{FF2B5EF4-FFF2-40B4-BE49-F238E27FC236}">
                <a16:creationId xmlns:a16="http://schemas.microsoft.com/office/drawing/2014/main" id="{840AF372-0D19-4F4B-8483-8BA87BC0F323}"/>
              </a:ext>
            </a:extLst>
          </p:cNvPr>
          <p:cNvSpPr/>
          <p:nvPr/>
        </p:nvSpPr>
        <p:spPr>
          <a:xfrm flipV="1">
            <a:off x="-4954808" y="4546934"/>
            <a:ext cx="12859043" cy="1408357"/>
          </a:xfrm>
          <a:prstGeom prst="arc">
            <a:avLst>
              <a:gd name="adj1" fmla="val 16200000"/>
              <a:gd name="adj2" fmla="val 21515196"/>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2E9DC9F1-1C48-4924-90DB-F927ED92C16C}"/>
              </a:ext>
            </a:extLst>
          </p:cNvPr>
          <p:cNvSpPr txBox="1"/>
          <p:nvPr/>
        </p:nvSpPr>
        <p:spPr>
          <a:xfrm>
            <a:off x="7727923" y="4243319"/>
            <a:ext cx="1330426" cy="646331"/>
          </a:xfrm>
          <a:prstGeom prst="rect">
            <a:avLst/>
          </a:prstGeom>
          <a:noFill/>
        </p:spPr>
        <p:txBody>
          <a:bodyPr wrap="square" rtlCol="0">
            <a:spAutoFit/>
          </a:bodyPr>
          <a:lstStyle/>
          <a:p>
            <a:r>
              <a:rPr lang="en-US" dirty="0"/>
              <a:t>With intervention</a:t>
            </a:r>
          </a:p>
        </p:txBody>
      </p:sp>
      <p:sp>
        <p:nvSpPr>
          <p:cNvPr id="47" name="TextBox 46">
            <a:extLst>
              <a:ext uri="{FF2B5EF4-FFF2-40B4-BE49-F238E27FC236}">
                <a16:creationId xmlns:a16="http://schemas.microsoft.com/office/drawing/2014/main" id="{332CBE53-4065-4766-923C-E6234B9A9084}"/>
              </a:ext>
            </a:extLst>
          </p:cNvPr>
          <p:cNvSpPr txBox="1"/>
          <p:nvPr/>
        </p:nvSpPr>
        <p:spPr>
          <a:xfrm>
            <a:off x="7753763" y="5232487"/>
            <a:ext cx="1330426" cy="646331"/>
          </a:xfrm>
          <a:prstGeom prst="rect">
            <a:avLst/>
          </a:prstGeom>
          <a:noFill/>
        </p:spPr>
        <p:txBody>
          <a:bodyPr wrap="square" rtlCol="0">
            <a:spAutoFit/>
          </a:bodyPr>
          <a:lstStyle/>
          <a:p>
            <a:r>
              <a:rPr lang="en-US" dirty="0"/>
              <a:t>Without intervention</a:t>
            </a:r>
          </a:p>
        </p:txBody>
      </p:sp>
      <p:sp>
        <p:nvSpPr>
          <p:cNvPr id="6" name="TextBox 5">
            <a:extLst>
              <a:ext uri="{FF2B5EF4-FFF2-40B4-BE49-F238E27FC236}">
                <a16:creationId xmlns:a16="http://schemas.microsoft.com/office/drawing/2014/main" id="{843AB3E4-36EC-416B-8693-DD96989331BF}"/>
              </a:ext>
            </a:extLst>
          </p:cNvPr>
          <p:cNvSpPr txBox="1"/>
          <p:nvPr/>
        </p:nvSpPr>
        <p:spPr>
          <a:xfrm>
            <a:off x="6628081" y="1884227"/>
            <a:ext cx="2251364" cy="1846659"/>
          </a:xfrm>
          <a:prstGeom prst="rect">
            <a:avLst/>
          </a:prstGeom>
          <a:noFill/>
        </p:spPr>
        <p:txBody>
          <a:bodyPr wrap="square" rtlCol="0">
            <a:spAutoFit/>
          </a:bodyPr>
          <a:lstStyle/>
          <a:p>
            <a:r>
              <a:rPr lang="en-US" b="1" dirty="0"/>
              <a:t>Methods:</a:t>
            </a:r>
          </a:p>
          <a:p>
            <a:r>
              <a:rPr lang="en-US" sz="1600" dirty="0"/>
              <a:t>-Randomized contr. trials</a:t>
            </a:r>
          </a:p>
          <a:p>
            <a:r>
              <a:rPr lang="en-US" sz="1600" dirty="0"/>
              <a:t>-Instrumental variables</a:t>
            </a:r>
          </a:p>
          <a:p>
            <a:r>
              <a:rPr lang="en-US" sz="1600" dirty="0"/>
              <a:t>-Regression discontinuity</a:t>
            </a:r>
          </a:p>
          <a:p>
            <a:r>
              <a:rPr lang="en-US" sz="1600" dirty="0"/>
              <a:t>-Propensity score matching</a:t>
            </a:r>
          </a:p>
          <a:p>
            <a:r>
              <a:rPr lang="en-US" sz="1600" dirty="0"/>
              <a:t>-Etc.</a:t>
            </a:r>
          </a:p>
        </p:txBody>
      </p:sp>
    </p:spTree>
    <p:extLst>
      <p:ext uri="{BB962C8B-B14F-4D97-AF65-F5344CB8AC3E}">
        <p14:creationId xmlns:p14="http://schemas.microsoft.com/office/powerpoint/2010/main" val="30873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xit" presetSubtype="0" fill="hold" grpId="0" nodeType="withEffect">
                                  <p:stCondLst>
                                    <p:cond delay="0"/>
                                  </p:stCondLst>
                                  <p:childTnLst>
                                    <p:animEffect transition="out" filter="fade">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xit" presetSubtype="0" fill="hold" grpId="0"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28" grpId="0" animBg="1"/>
      <p:bldP spid="44" grpId="0" animBg="1"/>
      <p:bldP spid="4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D8213485-7CCB-4B84-8F22-A8D869E713C9}"/>
              </a:ext>
            </a:extLst>
          </p:cNvPr>
          <p:cNvSpPr/>
          <p:nvPr/>
        </p:nvSpPr>
        <p:spPr>
          <a:xfrm>
            <a:off x="1391634" y="2329829"/>
            <a:ext cx="7329564" cy="3593257"/>
          </a:xfrm>
          <a:prstGeom prst="roundRect">
            <a:avLst>
              <a:gd name="adj" fmla="val 47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Family with boy">
            <a:extLst>
              <a:ext uri="{FF2B5EF4-FFF2-40B4-BE49-F238E27FC236}">
                <a16:creationId xmlns:a16="http://schemas.microsoft.com/office/drawing/2014/main" id="{4D4DDBDC-FA67-4911-92B6-B9DF5E449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0796" y="3781449"/>
            <a:ext cx="914400" cy="914400"/>
          </a:xfrm>
          <a:prstGeom prst="rect">
            <a:avLst/>
          </a:prstGeom>
        </p:spPr>
      </p:pic>
      <p:pic>
        <p:nvPicPr>
          <p:cNvPr id="41" name="Graphic 40" descr="Man">
            <a:extLst>
              <a:ext uri="{FF2B5EF4-FFF2-40B4-BE49-F238E27FC236}">
                <a16:creationId xmlns:a16="http://schemas.microsoft.com/office/drawing/2014/main" id="{37DCC79E-0084-41B1-957E-11450BF1D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2720" y="3735901"/>
            <a:ext cx="914400" cy="914400"/>
          </a:xfrm>
          <a:prstGeom prst="rect">
            <a:avLst/>
          </a:prstGeom>
        </p:spPr>
      </p:pic>
      <p:pic>
        <p:nvPicPr>
          <p:cNvPr id="42" name="Graphic 41" descr="Woman">
            <a:extLst>
              <a:ext uri="{FF2B5EF4-FFF2-40B4-BE49-F238E27FC236}">
                <a16:creationId xmlns:a16="http://schemas.microsoft.com/office/drawing/2014/main" id="{91835FFC-8812-4CC4-BD75-E0E3A83C9D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92720" y="2755023"/>
            <a:ext cx="914400" cy="914400"/>
          </a:xfrm>
          <a:prstGeom prst="rect">
            <a:avLst/>
          </a:prstGeom>
        </p:spPr>
      </p:pic>
      <p:pic>
        <p:nvPicPr>
          <p:cNvPr id="43" name="Graphic 42" descr="Walk">
            <a:extLst>
              <a:ext uri="{FF2B5EF4-FFF2-40B4-BE49-F238E27FC236}">
                <a16:creationId xmlns:a16="http://schemas.microsoft.com/office/drawing/2014/main" id="{F2228408-3EA5-4B0A-8337-4AD32747CD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6165" y="2770013"/>
            <a:ext cx="914400" cy="914400"/>
          </a:xfrm>
          <a:prstGeom prst="rect">
            <a:avLst/>
          </a:prstGeom>
        </p:spPr>
      </p:pic>
      <p:sp>
        <p:nvSpPr>
          <p:cNvPr id="9" name="Arc 8">
            <a:extLst>
              <a:ext uri="{FF2B5EF4-FFF2-40B4-BE49-F238E27FC236}">
                <a16:creationId xmlns:a16="http://schemas.microsoft.com/office/drawing/2014/main" id="{6368122B-9A47-4A13-9705-3FCAB6ECEF1D}"/>
              </a:ext>
            </a:extLst>
          </p:cNvPr>
          <p:cNvSpPr/>
          <p:nvPr/>
        </p:nvSpPr>
        <p:spPr>
          <a:xfrm flipV="1">
            <a:off x="-4961741" y="1995395"/>
            <a:ext cx="12859043" cy="3957385"/>
          </a:xfrm>
          <a:prstGeom prst="arc">
            <a:avLst>
              <a:gd name="adj1" fmla="val 16200000"/>
              <a:gd name="adj2" fmla="val 21344244"/>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2">
            <a:extLst>
              <a:ext uri="{FF2B5EF4-FFF2-40B4-BE49-F238E27FC236}">
                <a16:creationId xmlns:a16="http://schemas.microsoft.com/office/drawing/2014/main" id="{DB2837C6-C91A-4D0F-8698-AFB481A47E0D}"/>
              </a:ext>
            </a:extLst>
          </p:cNvPr>
          <p:cNvSpPr>
            <a:spLocks noGrp="1"/>
          </p:cNvSpPr>
          <p:nvPr>
            <p:ph type="title"/>
          </p:nvPr>
        </p:nvSpPr>
        <p:spPr>
          <a:xfrm>
            <a:off x="834498" y="274638"/>
            <a:ext cx="7886700" cy="660276"/>
          </a:xfrm>
        </p:spPr>
        <p:txBody>
          <a:bodyPr/>
          <a:lstStyle/>
          <a:p>
            <a:r>
              <a:rPr lang="en-US" dirty="0"/>
              <a:t>How do we measure what works?</a:t>
            </a:r>
          </a:p>
        </p:txBody>
      </p:sp>
      <p:cxnSp>
        <p:nvCxnSpPr>
          <p:cNvPr id="5" name="Straight Arrow Connector 4">
            <a:extLst>
              <a:ext uri="{FF2B5EF4-FFF2-40B4-BE49-F238E27FC236}">
                <a16:creationId xmlns:a16="http://schemas.microsoft.com/office/drawing/2014/main" id="{A6D7BB4F-EECD-428D-A6FE-0DDA2133DBF8}"/>
              </a:ext>
            </a:extLst>
          </p:cNvPr>
          <p:cNvCxnSpPr>
            <a:cxnSpLocks/>
          </p:cNvCxnSpPr>
          <p:nvPr/>
        </p:nvCxnSpPr>
        <p:spPr>
          <a:xfrm flipV="1">
            <a:off x="1439058" y="2686982"/>
            <a:ext cx="0" cy="3533931"/>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768FE52-CECB-4ABF-9173-501C61620DEA}"/>
              </a:ext>
            </a:extLst>
          </p:cNvPr>
          <p:cNvCxnSpPr>
            <a:cxnSpLocks/>
          </p:cNvCxnSpPr>
          <p:nvPr/>
        </p:nvCxnSpPr>
        <p:spPr>
          <a:xfrm flipV="1">
            <a:off x="1409078" y="6190933"/>
            <a:ext cx="6488243" cy="1"/>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Family with boy">
            <a:extLst>
              <a:ext uri="{FF2B5EF4-FFF2-40B4-BE49-F238E27FC236}">
                <a16:creationId xmlns:a16="http://schemas.microsoft.com/office/drawing/2014/main" id="{EB190D78-1A7D-48E3-A9E2-E0199E4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7540" y="3762805"/>
            <a:ext cx="914400" cy="914400"/>
          </a:xfrm>
          <a:prstGeom prst="rect">
            <a:avLst/>
          </a:prstGeom>
        </p:spPr>
      </p:pic>
      <p:pic>
        <p:nvPicPr>
          <p:cNvPr id="14" name="Graphic 13" descr="Man">
            <a:extLst>
              <a:ext uri="{FF2B5EF4-FFF2-40B4-BE49-F238E27FC236}">
                <a16:creationId xmlns:a16="http://schemas.microsoft.com/office/drawing/2014/main" id="{381E6EC7-F8EC-4441-A79D-C5DE1B5CDC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9464" y="3717257"/>
            <a:ext cx="914400" cy="914400"/>
          </a:xfrm>
          <a:prstGeom prst="rect">
            <a:avLst/>
          </a:prstGeom>
        </p:spPr>
      </p:pic>
      <p:pic>
        <p:nvPicPr>
          <p:cNvPr id="22" name="Graphic 21" descr="Woman">
            <a:extLst>
              <a:ext uri="{FF2B5EF4-FFF2-40B4-BE49-F238E27FC236}">
                <a16:creationId xmlns:a16="http://schemas.microsoft.com/office/drawing/2014/main" id="{B6D67A28-53D4-44EC-8136-568F0540E4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9464" y="2736379"/>
            <a:ext cx="914400" cy="914400"/>
          </a:xfrm>
          <a:prstGeom prst="rect">
            <a:avLst/>
          </a:prstGeom>
        </p:spPr>
      </p:pic>
      <p:pic>
        <p:nvPicPr>
          <p:cNvPr id="24" name="Graphic 23" descr="Walk">
            <a:extLst>
              <a:ext uri="{FF2B5EF4-FFF2-40B4-BE49-F238E27FC236}">
                <a16:creationId xmlns:a16="http://schemas.microsoft.com/office/drawing/2014/main" id="{B50B3655-8971-428D-B709-5E7A88D8BF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42909" y="2751369"/>
            <a:ext cx="914400" cy="914400"/>
          </a:xfrm>
          <a:prstGeom prst="rect">
            <a:avLst/>
          </a:prstGeom>
        </p:spPr>
      </p:pic>
      <p:sp>
        <p:nvSpPr>
          <p:cNvPr id="27" name="Rectangle: Rounded Corners 26">
            <a:extLst>
              <a:ext uri="{FF2B5EF4-FFF2-40B4-BE49-F238E27FC236}">
                <a16:creationId xmlns:a16="http://schemas.microsoft.com/office/drawing/2014/main" id="{FA1965C9-9873-45C7-8FCF-E24112294E1F}"/>
              </a:ext>
            </a:extLst>
          </p:cNvPr>
          <p:cNvSpPr/>
          <p:nvPr/>
        </p:nvSpPr>
        <p:spPr>
          <a:xfrm>
            <a:off x="1989463" y="2599372"/>
            <a:ext cx="1847419" cy="2199806"/>
          </a:xfrm>
          <a:prstGeom prst="roundRect">
            <a:avLst>
              <a:gd name="adj" fmla="val 962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5894BAD-DC40-489D-A898-1B7651ACC306}"/>
              </a:ext>
            </a:extLst>
          </p:cNvPr>
          <p:cNvSpPr/>
          <p:nvPr/>
        </p:nvSpPr>
        <p:spPr>
          <a:xfrm>
            <a:off x="1989463" y="2603467"/>
            <a:ext cx="1847419" cy="2199806"/>
          </a:xfrm>
          <a:prstGeom prst="roundRect">
            <a:avLst>
              <a:gd name="adj" fmla="val 962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1C08D2BA-E488-4F91-B6E1-2158F7F0B9DA}"/>
              </a:ext>
            </a:extLst>
          </p:cNvPr>
          <p:cNvCxnSpPr/>
          <p:nvPr/>
        </p:nvCxnSpPr>
        <p:spPr>
          <a:xfrm>
            <a:off x="7390151" y="4813543"/>
            <a:ext cx="0" cy="64457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3586900-3562-44F1-B2D7-C88C765AF0DF}"/>
              </a:ext>
            </a:extLst>
          </p:cNvPr>
          <p:cNvSpPr txBox="1"/>
          <p:nvPr/>
        </p:nvSpPr>
        <p:spPr>
          <a:xfrm>
            <a:off x="7492926" y="4659504"/>
            <a:ext cx="926050" cy="646331"/>
          </a:xfrm>
          <a:prstGeom prst="rect">
            <a:avLst/>
          </a:prstGeom>
          <a:noFill/>
        </p:spPr>
        <p:txBody>
          <a:bodyPr wrap="square" rtlCol="0">
            <a:spAutoFit/>
          </a:bodyPr>
          <a:lstStyle/>
          <a:p>
            <a:r>
              <a:rPr lang="en-US" sz="3600" dirty="0"/>
              <a:t>?</a:t>
            </a:r>
          </a:p>
        </p:txBody>
      </p:sp>
      <p:sp>
        <p:nvSpPr>
          <p:cNvPr id="36" name="TextBox 35">
            <a:extLst>
              <a:ext uri="{FF2B5EF4-FFF2-40B4-BE49-F238E27FC236}">
                <a16:creationId xmlns:a16="http://schemas.microsoft.com/office/drawing/2014/main" id="{831A1065-8E78-4A5E-9B10-49F7E3A3B8FC}"/>
              </a:ext>
            </a:extLst>
          </p:cNvPr>
          <p:cNvSpPr txBox="1"/>
          <p:nvPr/>
        </p:nvSpPr>
        <p:spPr>
          <a:xfrm>
            <a:off x="3923948" y="3432132"/>
            <a:ext cx="485152" cy="400110"/>
          </a:xfrm>
          <a:prstGeom prst="rect">
            <a:avLst/>
          </a:prstGeom>
          <a:noFill/>
        </p:spPr>
        <p:txBody>
          <a:bodyPr wrap="square" rtlCol="0">
            <a:spAutoFit/>
          </a:bodyPr>
          <a:lstStyle/>
          <a:p>
            <a:r>
              <a:rPr lang="en-US" sz="2000" dirty="0"/>
              <a:t>vs.</a:t>
            </a:r>
          </a:p>
        </p:txBody>
      </p:sp>
      <p:sp>
        <p:nvSpPr>
          <p:cNvPr id="39" name="TextBox 38">
            <a:extLst>
              <a:ext uri="{FF2B5EF4-FFF2-40B4-BE49-F238E27FC236}">
                <a16:creationId xmlns:a16="http://schemas.microsoft.com/office/drawing/2014/main" id="{B925B3AA-BD4E-4360-8B5A-04100DB74A2C}"/>
              </a:ext>
            </a:extLst>
          </p:cNvPr>
          <p:cNvSpPr txBox="1"/>
          <p:nvPr/>
        </p:nvSpPr>
        <p:spPr>
          <a:xfrm>
            <a:off x="6981702" y="6230278"/>
            <a:ext cx="1549867" cy="369332"/>
          </a:xfrm>
          <a:prstGeom prst="rect">
            <a:avLst/>
          </a:prstGeom>
          <a:noFill/>
        </p:spPr>
        <p:txBody>
          <a:bodyPr wrap="square" rtlCol="0">
            <a:spAutoFit/>
          </a:bodyPr>
          <a:lstStyle/>
          <a:p>
            <a:r>
              <a:rPr lang="en-US" dirty="0"/>
              <a:t>Time</a:t>
            </a:r>
          </a:p>
        </p:txBody>
      </p:sp>
      <p:sp>
        <p:nvSpPr>
          <p:cNvPr id="40" name="TextBox 39">
            <a:extLst>
              <a:ext uri="{FF2B5EF4-FFF2-40B4-BE49-F238E27FC236}">
                <a16:creationId xmlns:a16="http://schemas.microsoft.com/office/drawing/2014/main" id="{EA16F9B6-6E2D-411C-B744-0A6C7D29EB5F}"/>
              </a:ext>
            </a:extLst>
          </p:cNvPr>
          <p:cNvSpPr txBox="1"/>
          <p:nvPr/>
        </p:nvSpPr>
        <p:spPr>
          <a:xfrm rot="16200000">
            <a:off x="432034" y="2920097"/>
            <a:ext cx="1549867" cy="369332"/>
          </a:xfrm>
          <a:prstGeom prst="rect">
            <a:avLst/>
          </a:prstGeom>
          <a:noFill/>
        </p:spPr>
        <p:txBody>
          <a:bodyPr wrap="square" rtlCol="0">
            <a:spAutoFit/>
          </a:bodyPr>
          <a:lstStyle/>
          <a:p>
            <a:r>
              <a:rPr lang="en-US" dirty="0"/>
              <a:t>Outcome</a:t>
            </a:r>
          </a:p>
        </p:txBody>
      </p:sp>
      <p:sp>
        <p:nvSpPr>
          <p:cNvPr id="2" name="Content Placeholder 1">
            <a:extLst>
              <a:ext uri="{FF2B5EF4-FFF2-40B4-BE49-F238E27FC236}">
                <a16:creationId xmlns:a16="http://schemas.microsoft.com/office/drawing/2014/main" id="{5D432F3C-7CF5-4140-A2BA-A95F62E6DA5B}"/>
              </a:ext>
            </a:extLst>
          </p:cNvPr>
          <p:cNvSpPr>
            <a:spLocks noGrp="1"/>
          </p:cNvSpPr>
          <p:nvPr>
            <p:ph sz="quarter" idx="10"/>
          </p:nvPr>
        </p:nvSpPr>
        <p:spPr>
          <a:xfrm>
            <a:off x="1261535" y="934914"/>
            <a:ext cx="7459663" cy="722852"/>
          </a:xfrm>
          <a:solidFill>
            <a:schemeClr val="bg1"/>
          </a:solidFill>
        </p:spPr>
        <p:txBody>
          <a:bodyPr/>
          <a:lstStyle/>
          <a:p>
            <a:r>
              <a:rPr lang="en-US" sz="2000" dirty="0"/>
              <a:t>Quantify changes in targeted outcomes that are </a:t>
            </a:r>
            <a:r>
              <a:rPr lang="en-US" sz="2000" i="1" dirty="0"/>
              <a:t>attributable</a:t>
            </a:r>
            <a:r>
              <a:rPr lang="en-US" sz="2000" dirty="0"/>
              <a:t> to the intervention (i.e., would not have otherwise happened)</a:t>
            </a:r>
          </a:p>
        </p:txBody>
      </p:sp>
      <p:sp>
        <p:nvSpPr>
          <p:cNvPr id="44" name="Rectangle: Rounded Corners 43">
            <a:extLst>
              <a:ext uri="{FF2B5EF4-FFF2-40B4-BE49-F238E27FC236}">
                <a16:creationId xmlns:a16="http://schemas.microsoft.com/office/drawing/2014/main" id="{E6E031F8-DBEE-427D-A8CB-6A7A86635BD5}"/>
              </a:ext>
            </a:extLst>
          </p:cNvPr>
          <p:cNvSpPr/>
          <p:nvPr/>
        </p:nvSpPr>
        <p:spPr>
          <a:xfrm>
            <a:off x="4403364" y="2621831"/>
            <a:ext cx="1847419" cy="2199806"/>
          </a:xfrm>
          <a:prstGeom prst="roundRect">
            <a:avLst>
              <a:gd name="adj" fmla="val 9623"/>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c 44">
            <a:extLst>
              <a:ext uri="{FF2B5EF4-FFF2-40B4-BE49-F238E27FC236}">
                <a16:creationId xmlns:a16="http://schemas.microsoft.com/office/drawing/2014/main" id="{840AF372-0D19-4F4B-8483-8BA87BC0F323}"/>
              </a:ext>
            </a:extLst>
          </p:cNvPr>
          <p:cNvSpPr/>
          <p:nvPr/>
        </p:nvSpPr>
        <p:spPr>
          <a:xfrm flipV="1">
            <a:off x="-4954808" y="4546934"/>
            <a:ext cx="12859043" cy="1408357"/>
          </a:xfrm>
          <a:prstGeom prst="arc">
            <a:avLst>
              <a:gd name="adj1" fmla="val 16200000"/>
              <a:gd name="adj2" fmla="val 21515196"/>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2E9DC9F1-1C48-4924-90DB-F927ED92C16C}"/>
              </a:ext>
            </a:extLst>
          </p:cNvPr>
          <p:cNvSpPr txBox="1"/>
          <p:nvPr/>
        </p:nvSpPr>
        <p:spPr>
          <a:xfrm>
            <a:off x="7727923" y="4243319"/>
            <a:ext cx="1330426" cy="646331"/>
          </a:xfrm>
          <a:prstGeom prst="rect">
            <a:avLst/>
          </a:prstGeom>
          <a:noFill/>
        </p:spPr>
        <p:txBody>
          <a:bodyPr wrap="square" rtlCol="0">
            <a:spAutoFit/>
          </a:bodyPr>
          <a:lstStyle/>
          <a:p>
            <a:r>
              <a:rPr lang="en-US" dirty="0"/>
              <a:t>With intervention</a:t>
            </a:r>
          </a:p>
        </p:txBody>
      </p:sp>
      <p:sp>
        <p:nvSpPr>
          <p:cNvPr id="47" name="TextBox 46">
            <a:extLst>
              <a:ext uri="{FF2B5EF4-FFF2-40B4-BE49-F238E27FC236}">
                <a16:creationId xmlns:a16="http://schemas.microsoft.com/office/drawing/2014/main" id="{332CBE53-4065-4766-923C-E6234B9A9084}"/>
              </a:ext>
            </a:extLst>
          </p:cNvPr>
          <p:cNvSpPr txBox="1"/>
          <p:nvPr/>
        </p:nvSpPr>
        <p:spPr>
          <a:xfrm>
            <a:off x="7753763" y="5232487"/>
            <a:ext cx="1330426" cy="646331"/>
          </a:xfrm>
          <a:prstGeom prst="rect">
            <a:avLst/>
          </a:prstGeom>
          <a:noFill/>
        </p:spPr>
        <p:txBody>
          <a:bodyPr wrap="square" rtlCol="0">
            <a:spAutoFit/>
          </a:bodyPr>
          <a:lstStyle/>
          <a:p>
            <a:r>
              <a:rPr lang="en-US" dirty="0"/>
              <a:t>Without intervention</a:t>
            </a:r>
          </a:p>
        </p:txBody>
      </p:sp>
      <p:sp>
        <p:nvSpPr>
          <p:cNvPr id="48" name="Content Placeholder 1">
            <a:extLst>
              <a:ext uri="{FF2B5EF4-FFF2-40B4-BE49-F238E27FC236}">
                <a16:creationId xmlns:a16="http://schemas.microsoft.com/office/drawing/2014/main" id="{CE2BA335-B378-4061-B5CB-60C29D5D2C71}"/>
              </a:ext>
            </a:extLst>
          </p:cNvPr>
          <p:cNvSpPr txBox="1">
            <a:spLocks/>
          </p:cNvSpPr>
          <p:nvPr/>
        </p:nvSpPr>
        <p:spPr>
          <a:xfrm>
            <a:off x="1267480" y="1592890"/>
            <a:ext cx="7620212" cy="661720"/>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Seek to understand and describe why, how, and in what contexts those changes occur, learn about unmeasured factors</a:t>
            </a:r>
          </a:p>
        </p:txBody>
      </p:sp>
      <p:sp>
        <p:nvSpPr>
          <p:cNvPr id="13" name="TextBox 12">
            <a:extLst>
              <a:ext uri="{FF2B5EF4-FFF2-40B4-BE49-F238E27FC236}">
                <a16:creationId xmlns:a16="http://schemas.microsoft.com/office/drawing/2014/main" id="{F1360576-C2E8-470B-8045-770E3DD94019}"/>
              </a:ext>
            </a:extLst>
          </p:cNvPr>
          <p:cNvSpPr txBox="1"/>
          <p:nvPr/>
        </p:nvSpPr>
        <p:spPr>
          <a:xfrm>
            <a:off x="6436821" y="2614970"/>
            <a:ext cx="2180338"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Context (e.g., social, political, economic)</a:t>
            </a:r>
          </a:p>
          <a:p>
            <a:pPr marL="285750" indent="-285750">
              <a:buFont typeface="Arial" panose="020B0604020202020204" pitchFamily="34" charset="0"/>
              <a:buChar char="•"/>
            </a:pPr>
            <a:r>
              <a:rPr lang="en-US" sz="1600" dirty="0"/>
              <a:t>Motivations</a:t>
            </a:r>
          </a:p>
          <a:p>
            <a:pPr marL="285750" indent="-285750">
              <a:buFont typeface="Arial" panose="020B0604020202020204" pitchFamily="34" charset="0"/>
              <a:buChar char="•"/>
            </a:pPr>
            <a:r>
              <a:rPr lang="en-US" sz="1600" dirty="0"/>
              <a:t>Experiences</a:t>
            </a:r>
          </a:p>
          <a:p>
            <a:pPr marL="285750" indent="-285750">
              <a:buFont typeface="Arial" panose="020B0604020202020204" pitchFamily="34" charset="0"/>
              <a:buChar char="•"/>
            </a:pPr>
            <a:r>
              <a:rPr lang="en-US" sz="1600" dirty="0"/>
              <a:t>Unintended consequences</a:t>
            </a:r>
          </a:p>
          <a:p>
            <a:pPr marL="285750" indent="-285750">
              <a:buFont typeface="Arial" panose="020B0604020202020204" pitchFamily="34" charset="0"/>
              <a:buChar char="•"/>
            </a:pPr>
            <a:r>
              <a:rPr lang="en-US" sz="1600" dirty="0"/>
              <a:t>Complexity</a:t>
            </a:r>
          </a:p>
          <a:p>
            <a:pPr marL="285750" indent="-285750">
              <a:buFont typeface="Arial" panose="020B0604020202020204" pitchFamily="34" charset="0"/>
              <a:buChar char="•"/>
            </a:pPr>
            <a:r>
              <a:rPr lang="en-US" sz="1600" dirty="0"/>
              <a:t>Etc.</a:t>
            </a:r>
          </a:p>
        </p:txBody>
      </p:sp>
    </p:spTree>
    <p:extLst>
      <p:ext uri="{BB962C8B-B14F-4D97-AF65-F5344CB8AC3E}">
        <p14:creationId xmlns:p14="http://schemas.microsoft.com/office/powerpoint/2010/main" val="343710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 fill="hold"/>
                                        <p:tgtEl>
                                          <p:spTgt spid="2">
                                            <p:txEl>
                                              <p:pRg st="0" end="0"/>
                                            </p:txEl>
                                          </p:spTgt>
                                        </p:tgtEl>
                                        <p:attrNameLst>
                                          <p:attrName>style.color</p:attrName>
                                        </p:attrNameLst>
                                      </p:cBhvr>
                                      <p:to>
                                        <a:schemeClr val="bg2"/>
                                      </p:to>
                                    </p:animClr>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33" grpId="0"/>
      <p:bldP spid="39" grpId="0"/>
      <p:bldP spid="40" grpId="0"/>
      <p:bldP spid="2" grpId="0" build="p"/>
      <p:bldP spid="45" grpId="0" animBg="1"/>
      <p:bldP spid="46" grpId="0"/>
      <p:bldP spid="4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5665B81-E390-41BF-B69F-C344CF951BF9}"/>
              </a:ext>
            </a:extLst>
          </p:cNvPr>
          <p:cNvSpPr/>
          <p:nvPr/>
        </p:nvSpPr>
        <p:spPr>
          <a:xfrm>
            <a:off x="793377" y="753035"/>
            <a:ext cx="7664824" cy="5358653"/>
          </a:xfrm>
          <a:prstGeom prst="roundRect">
            <a:avLst>
              <a:gd name="adj" fmla="val 59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240DE4D2-B949-4C22-BA67-E84683E737FF}"/>
              </a:ext>
            </a:extLst>
          </p:cNvPr>
          <p:cNvSpPr txBox="1">
            <a:spLocks/>
          </p:cNvSpPr>
          <p:nvPr/>
        </p:nvSpPr>
        <p:spPr>
          <a:xfrm>
            <a:off x="1075765" y="1102659"/>
            <a:ext cx="7100047" cy="4908176"/>
          </a:xfrm>
          <a:prstGeom prst="rect">
            <a:avLst/>
          </a:prstGeom>
          <a:solidFill>
            <a:schemeClr val="bg1"/>
          </a:solid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2060"/>
                </a:solidFill>
                <a:latin typeface="Arial" panose="020B0604020202020204" pitchFamily="34" charset="0"/>
                <a:ea typeface="+mj-ea"/>
                <a:cs typeface="Arial" panose="020B0604020202020204" pitchFamily="34" charset="0"/>
              </a:rPr>
              <a:t>Presentation outline</a:t>
            </a:r>
          </a:p>
          <a:p>
            <a:pPr marL="0" indent="0">
              <a:buNone/>
            </a:pPr>
            <a:endParaRPr lang="en-US" dirty="0"/>
          </a:p>
          <a:p>
            <a:r>
              <a:rPr lang="en-US" dirty="0">
                <a:solidFill>
                  <a:schemeClr val="bg1">
                    <a:lumMod val="85000"/>
                  </a:schemeClr>
                </a:solidFill>
              </a:rPr>
              <a:t>Impact evaluation and causal inference</a:t>
            </a:r>
          </a:p>
          <a:p>
            <a:r>
              <a:rPr lang="en-US" b="1" u="sng" dirty="0"/>
              <a:t>Incorporating qualitative and mixed methods (examples from the field)</a:t>
            </a:r>
          </a:p>
          <a:p>
            <a:r>
              <a:rPr lang="en-US" dirty="0">
                <a:solidFill>
                  <a:schemeClr val="bg1">
                    <a:lumMod val="85000"/>
                  </a:schemeClr>
                </a:solidFill>
              </a:rPr>
              <a:t>3ie online resources and repositories</a:t>
            </a:r>
          </a:p>
          <a:p>
            <a:r>
              <a:rPr lang="en-US" dirty="0">
                <a:solidFill>
                  <a:schemeClr val="bg1">
                    <a:lumMod val="85000"/>
                  </a:schemeClr>
                </a:solidFill>
              </a:rPr>
              <a:t>Open discussion/Q&amp;A</a:t>
            </a:r>
          </a:p>
        </p:txBody>
      </p:sp>
    </p:spTree>
    <p:extLst>
      <p:ext uri="{BB962C8B-B14F-4D97-AF65-F5344CB8AC3E}">
        <p14:creationId xmlns:p14="http://schemas.microsoft.com/office/powerpoint/2010/main" val="419131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6534E-5BB4-475B-B996-BC4A54268982}"/>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49DE618E-9387-47CC-A969-41C4ADCDC241}"/>
              </a:ext>
            </a:extLst>
          </p:cNvPr>
          <p:cNvPicPr>
            <a:picLocks noChangeAspect="1"/>
          </p:cNvPicPr>
          <p:nvPr/>
        </p:nvPicPr>
        <p:blipFill>
          <a:blip r:embed="rId3"/>
          <a:stretch>
            <a:fillRect/>
          </a:stretch>
        </p:blipFill>
        <p:spPr>
          <a:xfrm>
            <a:off x="2417131" y="1388291"/>
            <a:ext cx="4721434" cy="4081417"/>
          </a:xfrm>
          <a:prstGeom prst="rect">
            <a:avLst/>
          </a:prstGeom>
        </p:spPr>
      </p:pic>
      <p:sp>
        <p:nvSpPr>
          <p:cNvPr id="5" name="Rectangle 4">
            <a:extLst>
              <a:ext uri="{FF2B5EF4-FFF2-40B4-BE49-F238E27FC236}">
                <a16:creationId xmlns:a16="http://schemas.microsoft.com/office/drawing/2014/main" id="{08F98935-C0C2-4D79-9521-DA35328C20E5}"/>
              </a:ext>
            </a:extLst>
          </p:cNvPr>
          <p:cNvSpPr/>
          <p:nvPr/>
        </p:nvSpPr>
        <p:spPr>
          <a:xfrm>
            <a:off x="834498" y="6550223"/>
            <a:ext cx="6825244" cy="276999"/>
          </a:xfrm>
          <a:prstGeom prst="rect">
            <a:avLst/>
          </a:prstGeom>
        </p:spPr>
        <p:txBody>
          <a:bodyPr wrap="square">
            <a:spAutoFit/>
          </a:bodyPr>
          <a:lstStyle/>
          <a:p>
            <a:r>
              <a:rPr lang="en-US" sz="1200" dirty="0">
                <a:hlinkClick r:id="rId4"/>
              </a:rPr>
              <a:t>https://chance.amstat.org/2018/02/mixed-methods/</a:t>
            </a:r>
            <a:endParaRPr lang="en-US" sz="1200" dirty="0"/>
          </a:p>
        </p:txBody>
      </p:sp>
      <p:sp>
        <p:nvSpPr>
          <p:cNvPr id="6" name="Rectangle 5">
            <a:extLst>
              <a:ext uri="{FF2B5EF4-FFF2-40B4-BE49-F238E27FC236}">
                <a16:creationId xmlns:a16="http://schemas.microsoft.com/office/drawing/2014/main" id="{AE8337F0-AA1A-4C24-BDB4-696F3C7C4F72}"/>
              </a:ext>
            </a:extLst>
          </p:cNvPr>
          <p:cNvSpPr/>
          <p:nvPr/>
        </p:nvSpPr>
        <p:spPr>
          <a:xfrm>
            <a:off x="5964166" y="6084744"/>
            <a:ext cx="1872051" cy="276999"/>
          </a:xfrm>
          <a:prstGeom prst="rect">
            <a:avLst/>
          </a:prstGeom>
        </p:spPr>
        <p:txBody>
          <a:bodyPr wrap="none">
            <a:spAutoFit/>
          </a:bodyPr>
          <a:lstStyle/>
          <a:p>
            <a:r>
              <a:rPr lang="en-US" sz="1200" dirty="0"/>
              <a:t>Illustration by Patrick </a:t>
            </a:r>
            <a:r>
              <a:rPr lang="en-US" sz="1200" dirty="0" err="1"/>
              <a:t>Vinck</a:t>
            </a:r>
            <a:endParaRPr lang="en-US" sz="1200" dirty="0"/>
          </a:p>
        </p:txBody>
      </p:sp>
      <p:sp>
        <p:nvSpPr>
          <p:cNvPr id="7" name="Rectangle 6">
            <a:extLst>
              <a:ext uri="{FF2B5EF4-FFF2-40B4-BE49-F238E27FC236}">
                <a16:creationId xmlns:a16="http://schemas.microsoft.com/office/drawing/2014/main" id="{D384FD01-9E8B-4B39-A76D-8D6E9A592B90}"/>
              </a:ext>
            </a:extLst>
          </p:cNvPr>
          <p:cNvSpPr/>
          <p:nvPr/>
        </p:nvSpPr>
        <p:spPr>
          <a:xfrm>
            <a:off x="2491848" y="5438413"/>
            <a:ext cx="4572000" cy="646331"/>
          </a:xfrm>
          <a:prstGeom prst="rect">
            <a:avLst/>
          </a:prstGeom>
        </p:spPr>
        <p:txBody>
          <a:bodyPr>
            <a:spAutoFit/>
          </a:bodyPr>
          <a:lstStyle/>
          <a:p>
            <a:r>
              <a:rPr lang="en-US" b="1" dirty="0">
                <a:latin typeface="Arial" panose="020B0604020202020204" pitchFamily="34" charset="0"/>
                <a:cs typeface="Arial" panose="020B0604020202020204" pitchFamily="34" charset="0"/>
              </a:rPr>
              <a:t>“Mixing these methods should be safe.”</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5122BB8-2A7B-44B9-BE22-B24225203135}"/>
              </a:ext>
            </a:extLst>
          </p:cNvPr>
          <p:cNvSpPr txBox="1"/>
          <p:nvPr/>
        </p:nvSpPr>
        <p:spPr>
          <a:xfrm>
            <a:off x="6370703" y="3739229"/>
            <a:ext cx="1124262" cy="369332"/>
          </a:xfrm>
          <a:prstGeom prst="rect">
            <a:avLst/>
          </a:prstGeom>
          <a:noFill/>
        </p:spPr>
        <p:txBody>
          <a:bodyPr wrap="square" rtlCol="0">
            <a:spAutoFit/>
          </a:bodyPr>
          <a:lstStyle/>
          <a:p>
            <a:r>
              <a:rPr lang="en-US" dirty="0"/>
              <a:t>“QUAL”</a:t>
            </a:r>
          </a:p>
        </p:txBody>
      </p:sp>
      <p:sp>
        <p:nvSpPr>
          <p:cNvPr id="9" name="TextBox 8">
            <a:extLst>
              <a:ext uri="{FF2B5EF4-FFF2-40B4-BE49-F238E27FC236}">
                <a16:creationId xmlns:a16="http://schemas.microsoft.com/office/drawing/2014/main" id="{F2E418E8-DEA5-4D49-AD3D-2AB1452D418B}"/>
              </a:ext>
            </a:extLst>
          </p:cNvPr>
          <p:cNvSpPr txBox="1"/>
          <p:nvPr/>
        </p:nvSpPr>
        <p:spPr>
          <a:xfrm>
            <a:off x="2166942" y="3582402"/>
            <a:ext cx="1124262" cy="369332"/>
          </a:xfrm>
          <a:prstGeom prst="rect">
            <a:avLst/>
          </a:prstGeom>
          <a:noFill/>
        </p:spPr>
        <p:txBody>
          <a:bodyPr wrap="square" rtlCol="0">
            <a:spAutoFit/>
          </a:bodyPr>
          <a:lstStyle/>
          <a:p>
            <a:r>
              <a:rPr lang="en-US" dirty="0"/>
              <a:t>“QUANT”</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CCDA38F-9910-4A06-8322-2F8812A57C25}"/>
                  </a:ext>
                </a:extLst>
              </p14:cNvPr>
              <p14:cNvContentPartPr/>
              <p14:nvPr/>
            </p14:nvContentPartPr>
            <p14:xfrm>
              <a:off x="3586710" y="3923895"/>
              <a:ext cx="3960" cy="360"/>
            </p14:xfrm>
          </p:contentPart>
        </mc:Choice>
        <mc:Fallback xmlns="">
          <p:pic>
            <p:nvPicPr>
              <p:cNvPr id="11" name="Ink 10">
                <a:extLst>
                  <a:ext uri="{FF2B5EF4-FFF2-40B4-BE49-F238E27FC236}">
                    <a16:creationId xmlns:a16="http://schemas.microsoft.com/office/drawing/2014/main" id="{4CCDA38F-9910-4A06-8322-2F8812A57C25}"/>
                  </a:ext>
                </a:extLst>
              </p:cNvPr>
              <p:cNvPicPr/>
              <p:nvPr/>
            </p:nvPicPr>
            <p:blipFill>
              <a:blip r:embed="rId6"/>
              <a:stretch>
                <a:fillRect/>
              </a:stretch>
            </p:blipFill>
            <p:spPr>
              <a:xfrm>
                <a:off x="3568710" y="3888255"/>
                <a:ext cx="39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DD8FCB8-5E83-4F98-8631-F4DDD6F05A80}"/>
                  </a:ext>
                </a:extLst>
              </p14:cNvPr>
              <p14:cNvContentPartPr/>
              <p14:nvPr/>
            </p14:nvContentPartPr>
            <p14:xfrm>
              <a:off x="3586080" y="3930375"/>
              <a:ext cx="1800" cy="360"/>
            </p14:xfrm>
          </p:contentPart>
        </mc:Choice>
        <mc:Fallback xmlns="">
          <p:pic>
            <p:nvPicPr>
              <p:cNvPr id="13" name="Ink 12">
                <a:extLst>
                  <a:ext uri="{FF2B5EF4-FFF2-40B4-BE49-F238E27FC236}">
                    <a16:creationId xmlns:a16="http://schemas.microsoft.com/office/drawing/2014/main" id="{CDD8FCB8-5E83-4F98-8631-F4DDD6F05A80}"/>
                  </a:ext>
                </a:extLst>
              </p:cNvPr>
              <p:cNvPicPr/>
              <p:nvPr/>
            </p:nvPicPr>
            <p:blipFill>
              <a:blip r:embed="rId8"/>
              <a:stretch>
                <a:fillRect/>
              </a:stretch>
            </p:blipFill>
            <p:spPr>
              <a:xfrm>
                <a:off x="3568440" y="3894375"/>
                <a:ext cx="37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EC64E5C5-4066-4752-873E-B275DE890C78}"/>
                  </a:ext>
                </a:extLst>
              </p14:cNvPr>
              <p14:cNvContentPartPr/>
              <p14:nvPr/>
            </p14:nvContentPartPr>
            <p14:xfrm>
              <a:off x="3495360" y="3868815"/>
              <a:ext cx="223200" cy="113400"/>
            </p14:xfrm>
          </p:contentPart>
        </mc:Choice>
        <mc:Fallback xmlns="">
          <p:pic>
            <p:nvPicPr>
              <p:cNvPr id="14" name="Ink 13">
                <a:extLst>
                  <a:ext uri="{FF2B5EF4-FFF2-40B4-BE49-F238E27FC236}">
                    <a16:creationId xmlns:a16="http://schemas.microsoft.com/office/drawing/2014/main" id="{EC64E5C5-4066-4752-873E-B275DE890C78}"/>
                  </a:ext>
                </a:extLst>
              </p:cNvPr>
              <p:cNvPicPr/>
              <p:nvPr/>
            </p:nvPicPr>
            <p:blipFill>
              <a:blip r:embed="rId10"/>
              <a:stretch>
                <a:fillRect/>
              </a:stretch>
            </p:blipFill>
            <p:spPr>
              <a:xfrm>
                <a:off x="3477360" y="3832815"/>
                <a:ext cx="2588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8B475300-BBF8-470D-8106-BCA59FD7B835}"/>
                  </a:ext>
                </a:extLst>
              </p14:cNvPr>
              <p14:cNvContentPartPr/>
              <p14:nvPr/>
            </p14:nvContentPartPr>
            <p14:xfrm>
              <a:off x="3604440" y="3809775"/>
              <a:ext cx="536760" cy="149040"/>
            </p14:xfrm>
          </p:contentPart>
        </mc:Choice>
        <mc:Fallback xmlns="">
          <p:pic>
            <p:nvPicPr>
              <p:cNvPr id="15" name="Ink 14">
                <a:extLst>
                  <a:ext uri="{FF2B5EF4-FFF2-40B4-BE49-F238E27FC236}">
                    <a16:creationId xmlns:a16="http://schemas.microsoft.com/office/drawing/2014/main" id="{8B475300-BBF8-470D-8106-BCA59FD7B835}"/>
                  </a:ext>
                </a:extLst>
              </p:cNvPr>
              <p:cNvPicPr/>
              <p:nvPr/>
            </p:nvPicPr>
            <p:blipFill>
              <a:blip r:embed="rId12"/>
              <a:stretch>
                <a:fillRect/>
              </a:stretch>
            </p:blipFill>
            <p:spPr>
              <a:xfrm>
                <a:off x="3586440" y="3774135"/>
                <a:ext cx="572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FFB6058-DCA4-4064-A5D8-49F6B5067DB0}"/>
                  </a:ext>
                </a:extLst>
              </p14:cNvPr>
              <p14:cNvContentPartPr/>
              <p14:nvPr/>
            </p14:nvContentPartPr>
            <p14:xfrm>
              <a:off x="4082520" y="3802215"/>
              <a:ext cx="88920" cy="11160"/>
            </p14:xfrm>
          </p:contentPart>
        </mc:Choice>
        <mc:Fallback xmlns="">
          <p:pic>
            <p:nvPicPr>
              <p:cNvPr id="16" name="Ink 15">
                <a:extLst>
                  <a:ext uri="{FF2B5EF4-FFF2-40B4-BE49-F238E27FC236}">
                    <a16:creationId xmlns:a16="http://schemas.microsoft.com/office/drawing/2014/main" id="{6FFB6058-DCA4-4064-A5D8-49F6B5067DB0}"/>
                  </a:ext>
                </a:extLst>
              </p:cNvPr>
              <p:cNvPicPr/>
              <p:nvPr/>
            </p:nvPicPr>
            <p:blipFill>
              <a:blip r:embed="rId14"/>
              <a:stretch>
                <a:fillRect/>
              </a:stretch>
            </p:blipFill>
            <p:spPr>
              <a:xfrm>
                <a:off x="4064880" y="3766215"/>
                <a:ext cx="124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6BF13B1D-7609-45DC-9309-68F9C1978847}"/>
                  </a:ext>
                </a:extLst>
              </p14:cNvPr>
              <p14:cNvContentPartPr/>
              <p14:nvPr/>
            </p14:nvContentPartPr>
            <p14:xfrm>
              <a:off x="4197000" y="3811575"/>
              <a:ext cx="360" cy="1440"/>
            </p14:xfrm>
          </p:contentPart>
        </mc:Choice>
        <mc:Fallback xmlns="">
          <p:pic>
            <p:nvPicPr>
              <p:cNvPr id="17" name="Ink 16">
                <a:extLst>
                  <a:ext uri="{FF2B5EF4-FFF2-40B4-BE49-F238E27FC236}">
                    <a16:creationId xmlns:a16="http://schemas.microsoft.com/office/drawing/2014/main" id="{6BF13B1D-7609-45DC-9309-68F9C1978847}"/>
                  </a:ext>
                </a:extLst>
              </p:cNvPr>
              <p:cNvPicPr/>
              <p:nvPr/>
            </p:nvPicPr>
            <p:blipFill>
              <a:blip r:embed="rId8"/>
              <a:stretch>
                <a:fillRect/>
              </a:stretch>
            </p:blipFill>
            <p:spPr>
              <a:xfrm>
                <a:off x="4179360" y="3775935"/>
                <a:ext cx="360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D039D609-F3AF-4581-BB83-C29D5E48AB56}"/>
                  </a:ext>
                </a:extLst>
              </p14:cNvPr>
              <p14:cNvContentPartPr/>
              <p14:nvPr/>
            </p14:nvContentPartPr>
            <p14:xfrm>
              <a:off x="4219320" y="3806535"/>
              <a:ext cx="1800" cy="2520"/>
            </p14:xfrm>
          </p:contentPart>
        </mc:Choice>
        <mc:Fallback xmlns="">
          <p:pic>
            <p:nvPicPr>
              <p:cNvPr id="18" name="Ink 17">
                <a:extLst>
                  <a:ext uri="{FF2B5EF4-FFF2-40B4-BE49-F238E27FC236}">
                    <a16:creationId xmlns:a16="http://schemas.microsoft.com/office/drawing/2014/main" id="{D039D609-F3AF-4581-BB83-C29D5E48AB56}"/>
                  </a:ext>
                </a:extLst>
              </p:cNvPr>
              <p:cNvPicPr/>
              <p:nvPr/>
            </p:nvPicPr>
            <p:blipFill>
              <a:blip r:embed="rId17"/>
              <a:stretch>
                <a:fillRect/>
              </a:stretch>
            </p:blipFill>
            <p:spPr>
              <a:xfrm>
                <a:off x="4201320" y="3770535"/>
                <a:ext cx="374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9CDB514-A9D4-4231-9D85-12F4DC7D2D99}"/>
                  </a:ext>
                </a:extLst>
              </p14:cNvPr>
              <p14:cNvContentPartPr/>
              <p14:nvPr/>
            </p14:nvContentPartPr>
            <p14:xfrm>
              <a:off x="4244520" y="3806535"/>
              <a:ext cx="3600" cy="360"/>
            </p14:xfrm>
          </p:contentPart>
        </mc:Choice>
        <mc:Fallback xmlns="">
          <p:pic>
            <p:nvPicPr>
              <p:cNvPr id="19" name="Ink 18">
                <a:extLst>
                  <a:ext uri="{FF2B5EF4-FFF2-40B4-BE49-F238E27FC236}">
                    <a16:creationId xmlns:a16="http://schemas.microsoft.com/office/drawing/2014/main" id="{F9CDB514-A9D4-4231-9D85-12F4DC7D2D99}"/>
                  </a:ext>
                </a:extLst>
              </p:cNvPr>
              <p:cNvPicPr/>
              <p:nvPr/>
            </p:nvPicPr>
            <p:blipFill>
              <a:blip r:embed="rId19"/>
              <a:stretch>
                <a:fillRect/>
              </a:stretch>
            </p:blipFill>
            <p:spPr>
              <a:xfrm>
                <a:off x="4226880" y="3770535"/>
                <a:ext cx="39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BB36C44F-6DF6-4B1E-A11C-EF980EDC117B}"/>
                  </a:ext>
                </a:extLst>
              </p14:cNvPr>
              <p14:cNvContentPartPr/>
              <p14:nvPr/>
            </p14:nvContentPartPr>
            <p14:xfrm>
              <a:off x="4273320" y="3803295"/>
              <a:ext cx="360" cy="360"/>
            </p14:xfrm>
          </p:contentPart>
        </mc:Choice>
        <mc:Fallback xmlns="">
          <p:pic>
            <p:nvPicPr>
              <p:cNvPr id="20" name="Ink 19">
                <a:extLst>
                  <a:ext uri="{FF2B5EF4-FFF2-40B4-BE49-F238E27FC236}">
                    <a16:creationId xmlns:a16="http://schemas.microsoft.com/office/drawing/2014/main" id="{BB36C44F-6DF6-4B1E-A11C-EF980EDC117B}"/>
                  </a:ext>
                </a:extLst>
              </p:cNvPr>
              <p:cNvPicPr/>
              <p:nvPr/>
            </p:nvPicPr>
            <p:blipFill>
              <a:blip r:embed="rId8"/>
              <a:stretch>
                <a:fillRect/>
              </a:stretch>
            </p:blipFill>
            <p:spPr>
              <a:xfrm>
                <a:off x="4255320" y="376765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8C2C656B-B7D3-40FC-8F6A-2C63D1F72299}"/>
                  </a:ext>
                </a:extLst>
              </p14:cNvPr>
              <p14:cNvContentPartPr/>
              <p14:nvPr/>
            </p14:nvContentPartPr>
            <p14:xfrm>
              <a:off x="4298520" y="3803295"/>
              <a:ext cx="360" cy="360"/>
            </p14:xfrm>
          </p:contentPart>
        </mc:Choice>
        <mc:Fallback xmlns="">
          <p:pic>
            <p:nvPicPr>
              <p:cNvPr id="21" name="Ink 20">
                <a:extLst>
                  <a:ext uri="{FF2B5EF4-FFF2-40B4-BE49-F238E27FC236}">
                    <a16:creationId xmlns:a16="http://schemas.microsoft.com/office/drawing/2014/main" id="{8C2C656B-B7D3-40FC-8F6A-2C63D1F72299}"/>
                  </a:ext>
                </a:extLst>
              </p:cNvPr>
              <p:cNvPicPr/>
              <p:nvPr/>
            </p:nvPicPr>
            <p:blipFill>
              <a:blip r:embed="rId8"/>
              <a:stretch>
                <a:fillRect/>
              </a:stretch>
            </p:blipFill>
            <p:spPr>
              <a:xfrm>
                <a:off x="4280880" y="376765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55FBD0FD-973E-4BF2-95DC-B39BE955BAC2}"/>
                  </a:ext>
                </a:extLst>
              </p14:cNvPr>
              <p14:cNvContentPartPr/>
              <p14:nvPr/>
            </p14:nvContentPartPr>
            <p14:xfrm>
              <a:off x="5138426" y="4077986"/>
              <a:ext cx="1440" cy="5760"/>
            </p14:xfrm>
          </p:contentPart>
        </mc:Choice>
        <mc:Fallback xmlns="">
          <p:pic>
            <p:nvPicPr>
              <p:cNvPr id="22" name="Ink 21">
                <a:extLst>
                  <a:ext uri="{FF2B5EF4-FFF2-40B4-BE49-F238E27FC236}">
                    <a16:creationId xmlns:a16="http://schemas.microsoft.com/office/drawing/2014/main" id="{55FBD0FD-973E-4BF2-95DC-B39BE955BAC2}"/>
                  </a:ext>
                </a:extLst>
              </p:cNvPr>
              <p:cNvPicPr/>
              <p:nvPr/>
            </p:nvPicPr>
            <p:blipFill>
              <a:blip r:embed="rId23"/>
              <a:stretch>
                <a:fillRect/>
              </a:stretch>
            </p:blipFill>
            <p:spPr>
              <a:xfrm>
                <a:off x="5120786" y="4042346"/>
                <a:ext cx="37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5B6737DD-A7F8-4660-8F78-2356919FEBB0}"/>
                  </a:ext>
                </a:extLst>
              </p14:cNvPr>
              <p14:cNvContentPartPr/>
              <p14:nvPr/>
            </p14:nvContentPartPr>
            <p14:xfrm>
              <a:off x="5164706" y="4050266"/>
              <a:ext cx="360" cy="360"/>
            </p14:xfrm>
          </p:contentPart>
        </mc:Choice>
        <mc:Fallback xmlns="">
          <p:pic>
            <p:nvPicPr>
              <p:cNvPr id="23" name="Ink 22">
                <a:extLst>
                  <a:ext uri="{FF2B5EF4-FFF2-40B4-BE49-F238E27FC236}">
                    <a16:creationId xmlns:a16="http://schemas.microsoft.com/office/drawing/2014/main" id="{5B6737DD-A7F8-4660-8F78-2356919FEBB0}"/>
                  </a:ext>
                </a:extLst>
              </p:cNvPr>
              <p:cNvPicPr/>
              <p:nvPr/>
            </p:nvPicPr>
            <p:blipFill>
              <a:blip r:embed="rId25"/>
              <a:stretch>
                <a:fillRect/>
              </a:stretch>
            </p:blipFill>
            <p:spPr>
              <a:xfrm>
                <a:off x="5146706" y="4014626"/>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880ACAE3-5F86-4DC7-B838-C13E52B6964B}"/>
                  </a:ext>
                </a:extLst>
              </p14:cNvPr>
              <p14:cNvContentPartPr/>
              <p14:nvPr/>
            </p14:nvContentPartPr>
            <p14:xfrm>
              <a:off x="4808306" y="4028666"/>
              <a:ext cx="757080" cy="107640"/>
            </p14:xfrm>
          </p:contentPart>
        </mc:Choice>
        <mc:Fallback xmlns="">
          <p:pic>
            <p:nvPicPr>
              <p:cNvPr id="24" name="Ink 23">
                <a:extLst>
                  <a:ext uri="{FF2B5EF4-FFF2-40B4-BE49-F238E27FC236}">
                    <a16:creationId xmlns:a16="http://schemas.microsoft.com/office/drawing/2014/main" id="{880ACAE3-5F86-4DC7-B838-C13E52B6964B}"/>
                  </a:ext>
                </a:extLst>
              </p:cNvPr>
              <p:cNvPicPr/>
              <p:nvPr/>
            </p:nvPicPr>
            <p:blipFill>
              <a:blip r:embed="rId27"/>
              <a:stretch>
                <a:fillRect/>
              </a:stretch>
            </p:blipFill>
            <p:spPr>
              <a:xfrm>
                <a:off x="4790666" y="3993026"/>
                <a:ext cx="792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FC0FB8F-1D6A-40E0-A006-4BB2344FEF1F}"/>
                  </a:ext>
                </a:extLst>
              </p14:cNvPr>
              <p14:cNvContentPartPr/>
              <p14:nvPr/>
            </p14:nvContentPartPr>
            <p14:xfrm>
              <a:off x="4774826" y="4074026"/>
              <a:ext cx="14040" cy="360"/>
            </p14:xfrm>
          </p:contentPart>
        </mc:Choice>
        <mc:Fallback xmlns="">
          <p:pic>
            <p:nvPicPr>
              <p:cNvPr id="25" name="Ink 24">
                <a:extLst>
                  <a:ext uri="{FF2B5EF4-FFF2-40B4-BE49-F238E27FC236}">
                    <a16:creationId xmlns:a16="http://schemas.microsoft.com/office/drawing/2014/main" id="{FFC0FB8F-1D6A-40E0-A006-4BB2344FEF1F}"/>
                  </a:ext>
                </a:extLst>
              </p:cNvPr>
              <p:cNvPicPr/>
              <p:nvPr/>
            </p:nvPicPr>
            <p:blipFill>
              <a:blip r:embed="rId29"/>
              <a:stretch>
                <a:fillRect/>
              </a:stretch>
            </p:blipFill>
            <p:spPr>
              <a:xfrm>
                <a:off x="4756826" y="4038386"/>
                <a:ext cx="496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699B6AC-0A3A-4979-AB40-D7F2234F5BF5}"/>
                  </a:ext>
                </a:extLst>
              </p14:cNvPr>
              <p14:cNvContentPartPr/>
              <p14:nvPr/>
            </p14:nvContentPartPr>
            <p14:xfrm>
              <a:off x="4726946" y="4076546"/>
              <a:ext cx="4680" cy="360"/>
            </p14:xfrm>
          </p:contentPart>
        </mc:Choice>
        <mc:Fallback xmlns="">
          <p:pic>
            <p:nvPicPr>
              <p:cNvPr id="26" name="Ink 25">
                <a:extLst>
                  <a:ext uri="{FF2B5EF4-FFF2-40B4-BE49-F238E27FC236}">
                    <a16:creationId xmlns:a16="http://schemas.microsoft.com/office/drawing/2014/main" id="{F699B6AC-0A3A-4979-AB40-D7F2234F5BF5}"/>
                  </a:ext>
                </a:extLst>
              </p:cNvPr>
              <p:cNvPicPr/>
              <p:nvPr/>
            </p:nvPicPr>
            <p:blipFill>
              <a:blip r:embed="rId31"/>
              <a:stretch>
                <a:fillRect/>
              </a:stretch>
            </p:blipFill>
            <p:spPr>
              <a:xfrm>
                <a:off x="4709306" y="4040546"/>
                <a:ext cx="40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D60626B6-CB4D-4CA6-9AC7-275B388034C8}"/>
                  </a:ext>
                </a:extLst>
              </p14:cNvPr>
              <p14:cNvContentPartPr/>
              <p14:nvPr/>
            </p14:nvContentPartPr>
            <p14:xfrm>
              <a:off x="4760066" y="4066826"/>
              <a:ext cx="300240" cy="33480"/>
            </p14:xfrm>
          </p:contentPart>
        </mc:Choice>
        <mc:Fallback xmlns="">
          <p:pic>
            <p:nvPicPr>
              <p:cNvPr id="27" name="Ink 26">
                <a:extLst>
                  <a:ext uri="{FF2B5EF4-FFF2-40B4-BE49-F238E27FC236}">
                    <a16:creationId xmlns:a16="http://schemas.microsoft.com/office/drawing/2014/main" id="{D60626B6-CB4D-4CA6-9AC7-275B388034C8}"/>
                  </a:ext>
                </a:extLst>
              </p:cNvPr>
              <p:cNvPicPr/>
              <p:nvPr/>
            </p:nvPicPr>
            <p:blipFill>
              <a:blip r:embed="rId33"/>
              <a:stretch>
                <a:fillRect/>
              </a:stretch>
            </p:blipFill>
            <p:spPr>
              <a:xfrm>
                <a:off x="4742066" y="4031186"/>
                <a:ext cx="335880" cy="105120"/>
              </a:xfrm>
              <a:prstGeom prst="rect">
                <a:avLst/>
              </a:prstGeom>
            </p:spPr>
          </p:pic>
        </mc:Fallback>
      </mc:AlternateContent>
      <p:sp>
        <p:nvSpPr>
          <p:cNvPr id="32" name="Title 2">
            <a:extLst>
              <a:ext uri="{FF2B5EF4-FFF2-40B4-BE49-F238E27FC236}">
                <a16:creationId xmlns:a16="http://schemas.microsoft.com/office/drawing/2014/main" id="{D451FC91-8022-4E06-BA55-C868EE363D87}"/>
              </a:ext>
            </a:extLst>
          </p:cNvPr>
          <p:cNvSpPr txBox="1">
            <a:spLocks/>
          </p:cNvSpPr>
          <p:nvPr/>
        </p:nvSpPr>
        <p:spPr>
          <a:xfrm>
            <a:off x="966836" y="320201"/>
            <a:ext cx="7886700" cy="774674"/>
          </a:xfrm>
          <a:prstGeom prst="rect">
            <a:avLst/>
          </a:prstGeom>
        </p:spPr>
        <p:txBody>
          <a:bodyPr>
            <a:normAutofit lnSpcReduction="10000"/>
          </a:bodyPr>
          <a:lstStyle>
            <a:lvl1pPr algn="l" defTabSz="914400" rtl="0" eaLnBrk="1" latinLnBrk="0" hangingPunct="1">
              <a:lnSpc>
                <a:spcPct val="90000"/>
              </a:lnSpc>
              <a:spcBef>
                <a:spcPct val="0"/>
              </a:spcBef>
              <a:buNone/>
              <a:defRPr lang="en-US" sz="2600" b="1" kern="1200" dirty="0">
                <a:solidFill>
                  <a:srgbClr val="002060"/>
                </a:solidFill>
                <a:latin typeface="Arial" panose="020B0604020202020204" pitchFamily="34" charset="0"/>
                <a:ea typeface="+mj-ea"/>
                <a:cs typeface="Arial" panose="020B0604020202020204" pitchFamily="34" charset="0"/>
              </a:defRPr>
            </a:lvl1pPr>
          </a:lstStyle>
          <a:p>
            <a:r>
              <a:rPr lang="en-US" dirty="0"/>
              <a:t>There is growing interest in mixed methods impact evaluations</a:t>
            </a:r>
          </a:p>
        </p:txBody>
      </p:sp>
    </p:spTree>
    <p:extLst>
      <p:ext uri="{BB962C8B-B14F-4D97-AF65-F5344CB8AC3E}">
        <p14:creationId xmlns:p14="http://schemas.microsoft.com/office/powerpoint/2010/main" val="183099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2EF255-0965-43B9-99B0-8F355CAE1C76}"/>
              </a:ext>
            </a:extLst>
          </p:cNvPr>
          <p:cNvSpPr>
            <a:spLocks noGrp="1"/>
          </p:cNvSpPr>
          <p:nvPr>
            <p:ph sz="quarter" idx="10"/>
          </p:nvPr>
        </p:nvSpPr>
        <p:spPr>
          <a:xfrm>
            <a:off x="1136916" y="1600199"/>
            <a:ext cx="4664287" cy="4523509"/>
          </a:xfrm>
        </p:spPr>
        <p:txBody>
          <a:bodyPr/>
          <a:lstStyle/>
          <a:p>
            <a:r>
              <a:rPr lang="en-US" sz="2400" dirty="0"/>
              <a:t>E.g., 2018 CEDIL and 3ie “Mixing and matching” report, highlighting:</a:t>
            </a:r>
          </a:p>
          <a:p>
            <a:endParaRPr lang="en-US" sz="2400" dirty="0"/>
          </a:p>
          <a:p>
            <a:pPr lvl="1"/>
            <a:r>
              <a:rPr lang="en-US" sz="2000" b="1" u="sng" dirty="0"/>
              <a:t>Good practices </a:t>
            </a:r>
            <a:r>
              <a:rPr lang="en-US" sz="2000" dirty="0"/>
              <a:t>for integrating qualitative methods into quantitative impact evaluations and systematic reviews</a:t>
            </a:r>
          </a:p>
          <a:p>
            <a:pPr lvl="1"/>
            <a:endParaRPr lang="en-US" sz="2000" dirty="0"/>
          </a:p>
          <a:p>
            <a:pPr lvl="1"/>
            <a:r>
              <a:rPr lang="en-US" sz="2000" dirty="0"/>
              <a:t>Examples of specific</a:t>
            </a:r>
            <a:r>
              <a:rPr lang="en-US" sz="2000" b="1" u="sng" dirty="0"/>
              <a:t> applications</a:t>
            </a:r>
            <a:r>
              <a:rPr lang="en-US" sz="2000" b="1" dirty="0"/>
              <a:t> </a:t>
            </a:r>
            <a:r>
              <a:rPr lang="en-US" sz="2000" dirty="0"/>
              <a:t>of qualitative evidence in mixed methods impact evaluations</a:t>
            </a:r>
          </a:p>
          <a:p>
            <a:pPr marL="0" indent="0">
              <a:buNone/>
            </a:pPr>
            <a:endParaRPr lang="en-US" sz="2400" dirty="0"/>
          </a:p>
        </p:txBody>
      </p:sp>
      <p:sp>
        <p:nvSpPr>
          <p:cNvPr id="3" name="Title 2">
            <a:extLst>
              <a:ext uri="{FF2B5EF4-FFF2-40B4-BE49-F238E27FC236}">
                <a16:creationId xmlns:a16="http://schemas.microsoft.com/office/drawing/2014/main" id="{9E2E8337-A4B0-47ED-A4C1-08BDC046AE42}"/>
              </a:ext>
            </a:extLst>
          </p:cNvPr>
          <p:cNvSpPr>
            <a:spLocks noGrp="1"/>
          </p:cNvSpPr>
          <p:nvPr>
            <p:ph type="title"/>
          </p:nvPr>
        </p:nvSpPr>
        <p:spPr>
          <a:xfrm>
            <a:off x="925938" y="329868"/>
            <a:ext cx="7859922" cy="885825"/>
          </a:xfrm>
        </p:spPr>
        <p:txBody>
          <a:bodyPr/>
          <a:lstStyle/>
          <a:p>
            <a:r>
              <a:rPr lang="en-US" dirty="0"/>
              <a:t>Valuable experiences and lessons are emerging</a:t>
            </a:r>
          </a:p>
        </p:txBody>
      </p:sp>
      <p:pic>
        <p:nvPicPr>
          <p:cNvPr id="5" name="Picture 4">
            <a:extLst>
              <a:ext uri="{FF2B5EF4-FFF2-40B4-BE49-F238E27FC236}">
                <a16:creationId xmlns:a16="http://schemas.microsoft.com/office/drawing/2014/main" id="{C422E4D1-F4C0-4381-AEEC-0CC248BD2823}"/>
              </a:ext>
            </a:extLst>
          </p:cNvPr>
          <p:cNvPicPr>
            <a:picLocks noChangeAspect="1"/>
          </p:cNvPicPr>
          <p:nvPr/>
        </p:nvPicPr>
        <p:blipFill>
          <a:blip r:embed="rId3"/>
          <a:stretch>
            <a:fillRect/>
          </a:stretch>
        </p:blipFill>
        <p:spPr>
          <a:xfrm>
            <a:off x="5801203" y="1519762"/>
            <a:ext cx="2897403" cy="4097338"/>
          </a:xfrm>
          <a:prstGeom prst="rect">
            <a:avLst/>
          </a:prstGeom>
          <a:effectLst>
            <a:outerShdw blurRad="88900" dist="38100" dir="8100000" sx="101000" sy="101000" algn="tr" rotWithShape="0">
              <a:prstClr val="black">
                <a:alpha val="40000"/>
              </a:prstClr>
            </a:outerShdw>
          </a:effectLst>
        </p:spPr>
      </p:pic>
    </p:spTree>
    <p:extLst>
      <p:ext uri="{BB962C8B-B14F-4D97-AF65-F5344CB8AC3E}">
        <p14:creationId xmlns:p14="http://schemas.microsoft.com/office/powerpoint/2010/main" val="2766290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B225A0-98AF-40AD-914C-F35FA55D59A7}"/>
              </a:ext>
            </a:extLst>
          </p:cNvPr>
          <p:cNvSpPr>
            <a:spLocks noGrp="1"/>
          </p:cNvSpPr>
          <p:nvPr>
            <p:ph type="title"/>
          </p:nvPr>
        </p:nvSpPr>
        <p:spPr>
          <a:xfrm>
            <a:off x="849738" y="321845"/>
            <a:ext cx="8141862" cy="584935"/>
          </a:xfrm>
        </p:spPr>
        <p:txBody>
          <a:bodyPr>
            <a:normAutofit/>
          </a:bodyPr>
          <a:lstStyle/>
          <a:p>
            <a:r>
              <a:rPr lang="en-US" dirty="0"/>
              <a:t>Research is moving beyond outdated perceptions</a:t>
            </a:r>
          </a:p>
        </p:txBody>
      </p:sp>
      <p:pic>
        <p:nvPicPr>
          <p:cNvPr id="3074" name="Picture 2">
            <a:extLst>
              <a:ext uri="{FF2B5EF4-FFF2-40B4-BE49-F238E27FC236}">
                <a16:creationId xmlns:a16="http://schemas.microsoft.com/office/drawing/2014/main" id="{9657D0D9-B161-4325-BFA1-9B6A43C3B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701" y="1448474"/>
            <a:ext cx="5816158" cy="43621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F006C0-4ECF-4ACD-B888-CD5BE6332E8A}"/>
              </a:ext>
            </a:extLst>
          </p:cNvPr>
          <p:cNvSpPr/>
          <p:nvPr/>
        </p:nvSpPr>
        <p:spPr>
          <a:xfrm>
            <a:off x="849738" y="6536155"/>
            <a:ext cx="6186492" cy="261610"/>
          </a:xfrm>
          <a:prstGeom prst="rect">
            <a:avLst/>
          </a:prstGeom>
        </p:spPr>
        <p:txBody>
          <a:bodyPr wrap="square">
            <a:spAutoFit/>
          </a:bodyPr>
          <a:lstStyle/>
          <a:p>
            <a:r>
              <a:rPr lang="en-US" sz="1100" dirty="0">
                <a:hlinkClick r:id="rId4"/>
              </a:rPr>
              <a:t>http://freshspectrum.com/wp-content/uploads/2014/12/Real-Evidence-1024x768.png</a:t>
            </a:r>
            <a:endParaRPr lang="en-US" sz="1100" dirty="0"/>
          </a:p>
        </p:txBody>
      </p:sp>
    </p:spTree>
    <p:extLst>
      <p:ext uri="{BB962C8B-B14F-4D97-AF65-F5344CB8AC3E}">
        <p14:creationId xmlns:p14="http://schemas.microsoft.com/office/powerpoint/2010/main" val="773159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2EF255-0965-43B9-99B0-8F355CAE1C76}"/>
              </a:ext>
            </a:extLst>
          </p:cNvPr>
          <p:cNvSpPr>
            <a:spLocks noGrp="1"/>
          </p:cNvSpPr>
          <p:nvPr>
            <p:ph sz="quarter" idx="10"/>
          </p:nvPr>
        </p:nvSpPr>
        <p:spPr/>
        <p:txBody>
          <a:bodyPr/>
          <a:lstStyle/>
          <a:p>
            <a:r>
              <a:rPr lang="en-US" dirty="0"/>
              <a:t>Rigorous application of each method individually</a:t>
            </a:r>
          </a:p>
          <a:p>
            <a:r>
              <a:rPr lang="en-US" dirty="0"/>
              <a:t>Clear rationale for the integration of methods at key stages of the evaluation</a:t>
            </a:r>
          </a:p>
          <a:p>
            <a:r>
              <a:rPr lang="en-US" dirty="0"/>
              <a:t>Multidisciplinary teams with a shared evaluation approach</a:t>
            </a:r>
          </a:p>
          <a:p>
            <a:r>
              <a:rPr lang="en-US" dirty="0"/>
              <a:t>Adequate documentation (e.g., within the main report supplementary reports, appendices, etc.)</a:t>
            </a:r>
          </a:p>
          <a:p>
            <a:r>
              <a:rPr lang="en-US" dirty="0"/>
              <a:t>Acknowledge limitations of the integration and reflect on the transferability of findings and their policy implications</a:t>
            </a:r>
          </a:p>
        </p:txBody>
      </p:sp>
      <p:sp>
        <p:nvSpPr>
          <p:cNvPr id="3" name="Title 2">
            <a:extLst>
              <a:ext uri="{FF2B5EF4-FFF2-40B4-BE49-F238E27FC236}">
                <a16:creationId xmlns:a16="http://schemas.microsoft.com/office/drawing/2014/main" id="{9E2E8337-A4B0-47ED-A4C1-08BDC046AE42}"/>
              </a:ext>
            </a:extLst>
          </p:cNvPr>
          <p:cNvSpPr>
            <a:spLocks noGrp="1"/>
          </p:cNvSpPr>
          <p:nvPr>
            <p:ph type="title"/>
          </p:nvPr>
        </p:nvSpPr>
        <p:spPr/>
        <p:txBody>
          <a:bodyPr/>
          <a:lstStyle/>
          <a:p>
            <a:r>
              <a:rPr lang="en-US" dirty="0"/>
              <a:t>Good practices for using qualitative evidence in quantitative impact evaluations</a:t>
            </a:r>
          </a:p>
        </p:txBody>
      </p:sp>
    </p:spTree>
    <p:extLst>
      <p:ext uri="{BB962C8B-B14F-4D97-AF65-F5344CB8AC3E}">
        <p14:creationId xmlns:p14="http://schemas.microsoft.com/office/powerpoint/2010/main" val="7145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7AFC72E-63BB-4CE6-B0E8-EAB3742A3B0D}"/>
              </a:ext>
            </a:extLst>
          </p:cNvPr>
          <p:cNvGraphicFramePr>
            <a:graphicFrameLocks noGrp="1"/>
          </p:cNvGraphicFramePr>
          <p:nvPr>
            <p:ph sz="quarter" idx="10"/>
            <p:extLst>
              <p:ext uri="{D42A27DB-BD31-4B8C-83A1-F6EECF244321}">
                <p14:modId xmlns:p14="http://schemas.microsoft.com/office/powerpoint/2010/main" val="901317286"/>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5A48417B-1B7B-4784-9646-F2E0C1FD8A04}"/>
              </a:ext>
            </a:extLst>
          </p:cNvPr>
          <p:cNvSpPr>
            <a:spLocks noGrp="1"/>
          </p:cNvSpPr>
          <p:nvPr>
            <p:ph type="title"/>
          </p:nvPr>
        </p:nvSpPr>
        <p:spPr>
          <a:xfrm>
            <a:off x="820644" y="274638"/>
            <a:ext cx="8309502" cy="599422"/>
          </a:xfrm>
        </p:spPr>
        <p:txBody>
          <a:bodyPr>
            <a:normAutofit/>
          </a:bodyPr>
          <a:lstStyle/>
          <a:p>
            <a:r>
              <a:rPr lang="en-US" dirty="0"/>
              <a:t>Applications of qualitative evidence by study phase</a:t>
            </a:r>
          </a:p>
        </p:txBody>
      </p:sp>
      <p:sp>
        <p:nvSpPr>
          <p:cNvPr id="5" name="Rectangle 4">
            <a:extLst>
              <a:ext uri="{FF2B5EF4-FFF2-40B4-BE49-F238E27FC236}">
                <a16:creationId xmlns:a16="http://schemas.microsoft.com/office/drawing/2014/main" id="{B8411CC9-5395-48CD-BCC6-D07255615C40}"/>
              </a:ext>
            </a:extLst>
          </p:cNvPr>
          <p:cNvSpPr/>
          <p:nvPr/>
        </p:nvSpPr>
        <p:spPr>
          <a:xfrm>
            <a:off x="2359959" y="2507878"/>
            <a:ext cx="6521823" cy="336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0E8EC83-B35F-431E-87CB-37D7C15D2FB8}"/>
              </a:ext>
            </a:extLst>
          </p:cNvPr>
          <p:cNvSpPr/>
          <p:nvPr/>
        </p:nvSpPr>
        <p:spPr>
          <a:xfrm>
            <a:off x="921112" y="2568388"/>
            <a:ext cx="1842259" cy="4128247"/>
          </a:xfrm>
          <a:custGeom>
            <a:avLst/>
            <a:gdLst>
              <a:gd name="connsiteX0" fmla="*/ 618576 w 1842259"/>
              <a:gd name="connsiteY0" fmla="*/ 322730 h 4128247"/>
              <a:gd name="connsiteX1" fmla="*/ 618576 w 1842259"/>
              <a:gd name="connsiteY1" fmla="*/ 322730 h 4128247"/>
              <a:gd name="connsiteX2" fmla="*/ 564788 w 1842259"/>
              <a:gd name="connsiteY2" fmla="*/ 275665 h 4128247"/>
              <a:gd name="connsiteX3" fmla="*/ 517723 w 1842259"/>
              <a:gd name="connsiteY3" fmla="*/ 201706 h 4128247"/>
              <a:gd name="connsiteX4" fmla="*/ 497553 w 1842259"/>
              <a:gd name="connsiteY4" fmla="*/ 188259 h 4128247"/>
              <a:gd name="connsiteX5" fmla="*/ 443764 w 1842259"/>
              <a:gd name="connsiteY5" fmla="*/ 154641 h 4128247"/>
              <a:gd name="connsiteX6" fmla="*/ 416870 w 1842259"/>
              <a:gd name="connsiteY6" fmla="*/ 114300 h 4128247"/>
              <a:gd name="connsiteX7" fmla="*/ 396700 w 1842259"/>
              <a:gd name="connsiteY7" fmla="*/ 87406 h 4128247"/>
              <a:gd name="connsiteX8" fmla="*/ 356359 w 1842259"/>
              <a:gd name="connsiteY8" fmla="*/ 60512 h 4128247"/>
              <a:gd name="connsiteX9" fmla="*/ 349635 w 1842259"/>
              <a:gd name="connsiteY9" fmla="*/ 40341 h 4128247"/>
              <a:gd name="connsiteX10" fmla="*/ 329464 w 1842259"/>
              <a:gd name="connsiteY10" fmla="*/ 33618 h 4128247"/>
              <a:gd name="connsiteX11" fmla="*/ 309294 w 1842259"/>
              <a:gd name="connsiteY11" fmla="*/ 20171 h 4128247"/>
              <a:gd name="connsiteX12" fmla="*/ 262229 w 1842259"/>
              <a:gd name="connsiteY12" fmla="*/ 0 h 4128247"/>
              <a:gd name="connsiteX13" fmla="*/ 141206 w 1842259"/>
              <a:gd name="connsiteY13" fmla="*/ 6724 h 4128247"/>
              <a:gd name="connsiteX14" fmla="*/ 127759 w 1842259"/>
              <a:gd name="connsiteY14" fmla="*/ 26894 h 4128247"/>
              <a:gd name="connsiteX15" fmla="*/ 114312 w 1842259"/>
              <a:gd name="connsiteY15" fmla="*/ 127747 h 4128247"/>
              <a:gd name="connsiteX16" fmla="*/ 107588 w 1842259"/>
              <a:gd name="connsiteY16" fmla="*/ 154641 h 4128247"/>
              <a:gd name="connsiteX17" fmla="*/ 100864 w 1842259"/>
              <a:gd name="connsiteY17" fmla="*/ 255494 h 4128247"/>
              <a:gd name="connsiteX18" fmla="*/ 94141 w 1842259"/>
              <a:gd name="connsiteY18" fmla="*/ 302559 h 4128247"/>
              <a:gd name="connsiteX19" fmla="*/ 73970 w 1842259"/>
              <a:gd name="connsiteY19" fmla="*/ 537883 h 4128247"/>
              <a:gd name="connsiteX20" fmla="*/ 67247 w 1842259"/>
              <a:gd name="connsiteY20" fmla="*/ 625288 h 4128247"/>
              <a:gd name="connsiteX21" fmla="*/ 60523 w 1842259"/>
              <a:gd name="connsiteY21" fmla="*/ 665630 h 4128247"/>
              <a:gd name="connsiteX22" fmla="*/ 40353 w 1842259"/>
              <a:gd name="connsiteY22" fmla="*/ 995083 h 4128247"/>
              <a:gd name="connsiteX23" fmla="*/ 33629 w 1842259"/>
              <a:gd name="connsiteY23" fmla="*/ 1069041 h 4128247"/>
              <a:gd name="connsiteX24" fmla="*/ 20182 w 1842259"/>
              <a:gd name="connsiteY24" fmla="*/ 1499347 h 4128247"/>
              <a:gd name="connsiteX25" fmla="*/ 6735 w 1842259"/>
              <a:gd name="connsiteY25" fmla="*/ 1606924 h 4128247"/>
              <a:gd name="connsiteX26" fmla="*/ 13459 w 1842259"/>
              <a:gd name="connsiteY26" fmla="*/ 2924736 h 4128247"/>
              <a:gd name="connsiteX27" fmla="*/ 26906 w 1842259"/>
              <a:gd name="connsiteY27" fmla="*/ 3106271 h 4128247"/>
              <a:gd name="connsiteX28" fmla="*/ 40353 w 1842259"/>
              <a:gd name="connsiteY28" fmla="*/ 3186953 h 4128247"/>
              <a:gd name="connsiteX29" fmla="*/ 67247 w 1842259"/>
              <a:gd name="connsiteY29" fmla="*/ 3260912 h 4128247"/>
              <a:gd name="connsiteX30" fmla="*/ 94141 w 1842259"/>
              <a:gd name="connsiteY30" fmla="*/ 3314700 h 4128247"/>
              <a:gd name="connsiteX31" fmla="*/ 114312 w 1842259"/>
              <a:gd name="connsiteY31" fmla="*/ 3408830 h 4128247"/>
              <a:gd name="connsiteX32" fmla="*/ 121035 w 1842259"/>
              <a:gd name="connsiteY32" fmla="*/ 3429000 h 4128247"/>
              <a:gd name="connsiteX33" fmla="*/ 141206 w 1842259"/>
              <a:gd name="connsiteY33" fmla="*/ 3449171 h 4128247"/>
              <a:gd name="connsiteX34" fmla="*/ 147929 w 1842259"/>
              <a:gd name="connsiteY34" fmla="*/ 3469341 h 4128247"/>
              <a:gd name="connsiteX35" fmla="*/ 154653 w 1842259"/>
              <a:gd name="connsiteY35" fmla="*/ 3496236 h 4128247"/>
              <a:gd name="connsiteX36" fmla="*/ 174823 w 1842259"/>
              <a:gd name="connsiteY36" fmla="*/ 3502959 h 4128247"/>
              <a:gd name="connsiteX37" fmla="*/ 188270 w 1842259"/>
              <a:gd name="connsiteY37" fmla="*/ 3550024 h 4128247"/>
              <a:gd name="connsiteX38" fmla="*/ 194994 w 1842259"/>
              <a:gd name="connsiteY38" fmla="*/ 3576918 h 4128247"/>
              <a:gd name="connsiteX39" fmla="*/ 215164 w 1842259"/>
              <a:gd name="connsiteY39" fmla="*/ 3590365 h 4128247"/>
              <a:gd name="connsiteX40" fmla="*/ 228612 w 1842259"/>
              <a:gd name="connsiteY40" fmla="*/ 3610536 h 4128247"/>
              <a:gd name="connsiteX41" fmla="*/ 242059 w 1842259"/>
              <a:gd name="connsiteY41" fmla="*/ 3637430 h 4128247"/>
              <a:gd name="connsiteX42" fmla="*/ 282400 w 1842259"/>
              <a:gd name="connsiteY42" fmla="*/ 3691218 h 4128247"/>
              <a:gd name="connsiteX43" fmla="*/ 295847 w 1842259"/>
              <a:gd name="connsiteY43" fmla="*/ 3718112 h 4128247"/>
              <a:gd name="connsiteX44" fmla="*/ 316017 w 1842259"/>
              <a:gd name="connsiteY44" fmla="*/ 3731559 h 4128247"/>
              <a:gd name="connsiteX45" fmla="*/ 410147 w 1842259"/>
              <a:gd name="connsiteY45" fmla="*/ 3825688 h 4128247"/>
              <a:gd name="connsiteX46" fmla="*/ 470659 w 1842259"/>
              <a:gd name="connsiteY46" fmla="*/ 3872753 h 4128247"/>
              <a:gd name="connsiteX47" fmla="*/ 497553 w 1842259"/>
              <a:gd name="connsiteY47" fmla="*/ 3892924 h 4128247"/>
              <a:gd name="connsiteX48" fmla="*/ 517723 w 1842259"/>
              <a:gd name="connsiteY48" fmla="*/ 3906371 h 4128247"/>
              <a:gd name="connsiteX49" fmla="*/ 571512 w 1842259"/>
              <a:gd name="connsiteY49" fmla="*/ 3960159 h 4128247"/>
              <a:gd name="connsiteX50" fmla="*/ 584959 w 1842259"/>
              <a:gd name="connsiteY50" fmla="*/ 3980330 h 4128247"/>
              <a:gd name="connsiteX51" fmla="*/ 598406 w 1842259"/>
              <a:gd name="connsiteY51" fmla="*/ 4007224 h 4128247"/>
              <a:gd name="connsiteX52" fmla="*/ 618576 w 1842259"/>
              <a:gd name="connsiteY52" fmla="*/ 4013947 h 4128247"/>
              <a:gd name="connsiteX53" fmla="*/ 652194 w 1842259"/>
              <a:gd name="connsiteY53" fmla="*/ 4047565 h 4128247"/>
              <a:gd name="connsiteX54" fmla="*/ 685812 w 1842259"/>
              <a:gd name="connsiteY54" fmla="*/ 4081183 h 4128247"/>
              <a:gd name="connsiteX55" fmla="*/ 712706 w 1842259"/>
              <a:gd name="connsiteY55" fmla="*/ 4094630 h 4128247"/>
              <a:gd name="connsiteX56" fmla="*/ 732876 w 1842259"/>
              <a:gd name="connsiteY56" fmla="*/ 4114800 h 4128247"/>
              <a:gd name="connsiteX57" fmla="*/ 779941 w 1842259"/>
              <a:gd name="connsiteY57" fmla="*/ 4128247 h 4128247"/>
              <a:gd name="connsiteX58" fmla="*/ 894241 w 1842259"/>
              <a:gd name="connsiteY58" fmla="*/ 4121524 h 4128247"/>
              <a:gd name="connsiteX59" fmla="*/ 961476 w 1842259"/>
              <a:gd name="connsiteY59" fmla="*/ 4101353 h 4128247"/>
              <a:gd name="connsiteX60" fmla="*/ 995094 w 1842259"/>
              <a:gd name="connsiteY60" fmla="*/ 4094630 h 4128247"/>
              <a:gd name="connsiteX61" fmla="*/ 1062329 w 1842259"/>
              <a:gd name="connsiteY61" fmla="*/ 4067736 h 4128247"/>
              <a:gd name="connsiteX62" fmla="*/ 1095947 w 1842259"/>
              <a:gd name="connsiteY62" fmla="*/ 4047565 h 4128247"/>
              <a:gd name="connsiteX63" fmla="*/ 1156459 w 1842259"/>
              <a:gd name="connsiteY63" fmla="*/ 4013947 h 4128247"/>
              <a:gd name="connsiteX64" fmla="*/ 1183353 w 1842259"/>
              <a:gd name="connsiteY64" fmla="*/ 4007224 h 4128247"/>
              <a:gd name="connsiteX65" fmla="*/ 1210247 w 1842259"/>
              <a:gd name="connsiteY65" fmla="*/ 3980330 h 4128247"/>
              <a:gd name="connsiteX66" fmla="*/ 1230417 w 1842259"/>
              <a:gd name="connsiteY66" fmla="*/ 3960159 h 4128247"/>
              <a:gd name="connsiteX67" fmla="*/ 1257312 w 1842259"/>
              <a:gd name="connsiteY67" fmla="*/ 3946712 h 4128247"/>
              <a:gd name="connsiteX68" fmla="*/ 1304376 w 1842259"/>
              <a:gd name="connsiteY68" fmla="*/ 3919818 h 4128247"/>
              <a:gd name="connsiteX69" fmla="*/ 1351441 w 1842259"/>
              <a:gd name="connsiteY69" fmla="*/ 3886200 h 4128247"/>
              <a:gd name="connsiteX70" fmla="*/ 1425400 w 1842259"/>
              <a:gd name="connsiteY70" fmla="*/ 3839136 h 4128247"/>
              <a:gd name="connsiteX71" fmla="*/ 1492635 w 1842259"/>
              <a:gd name="connsiteY71" fmla="*/ 3778624 h 4128247"/>
              <a:gd name="connsiteX72" fmla="*/ 1506082 w 1842259"/>
              <a:gd name="connsiteY72" fmla="*/ 3758453 h 4128247"/>
              <a:gd name="connsiteX73" fmla="*/ 1532976 w 1842259"/>
              <a:gd name="connsiteY73" fmla="*/ 3724836 h 4128247"/>
              <a:gd name="connsiteX74" fmla="*/ 1553147 w 1842259"/>
              <a:gd name="connsiteY74" fmla="*/ 3684494 h 4128247"/>
              <a:gd name="connsiteX75" fmla="*/ 1580041 w 1842259"/>
              <a:gd name="connsiteY75" fmla="*/ 3617259 h 4128247"/>
              <a:gd name="connsiteX76" fmla="*/ 1606935 w 1842259"/>
              <a:gd name="connsiteY76" fmla="*/ 3543300 h 4128247"/>
              <a:gd name="connsiteX77" fmla="*/ 1640553 w 1842259"/>
              <a:gd name="connsiteY77" fmla="*/ 3489512 h 4128247"/>
              <a:gd name="connsiteX78" fmla="*/ 1680894 w 1842259"/>
              <a:gd name="connsiteY78" fmla="*/ 3408830 h 4128247"/>
              <a:gd name="connsiteX79" fmla="*/ 1734682 w 1842259"/>
              <a:gd name="connsiteY79" fmla="*/ 3314700 h 4128247"/>
              <a:gd name="connsiteX80" fmla="*/ 1775023 w 1842259"/>
              <a:gd name="connsiteY80" fmla="*/ 3247465 h 4128247"/>
              <a:gd name="connsiteX81" fmla="*/ 1801917 w 1842259"/>
              <a:gd name="connsiteY81" fmla="*/ 3200400 h 4128247"/>
              <a:gd name="connsiteX82" fmla="*/ 1808641 w 1842259"/>
              <a:gd name="connsiteY82" fmla="*/ 3166783 h 4128247"/>
              <a:gd name="connsiteX83" fmla="*/ 1795194 w 1842259"/>
              <a:gd name="connsiteY83" fmla="*/ 2628900 h 4128247"/>
              <a:gd name="connsiteX84" fmla="*/ 1801917 w 1842259"/>
              <a:gd name="connsiteY84" fmla="*/ 2333065 h 4128247"/>
              <a:gd name="connsiteX85" fmla="*/ 1788470 w 1842259"/>
              <a:gd name="connsiteY85" fmla="*/ 1922930 h 4128247"/>
              <a:gd name="connsiteX86" fmla="*/ 1808641 w 1842259"/>
              <a:gd name="connsiteY86" fmla="*/ 1532965 h 4128247"/>
              <a:gd name="connsiteX87" fmla="*/ 1835535 w 1842259"/>
              <a:gd name="connsiteY87" fmla="*/ 1445559 h 4128247"/>
              <a:gd name="connsiteX88" fmla="*/ 1842259 w 1842259"/>
              <a:gd name="connsiteY88" fmla="*/ 1398494 h 4128247"/>
              <a:gd name="connsiteX89" fmla="*/ 1801917 w 1842259"/>
              <a:gd name="connsiteY89" fmla="*/ 1250577 h 4128247"/>
              <a:gd name="connsiteX90" fmla="*/ 1781747 w 1842259"/>
              <a:gd name="connsiteY90" fmla="*/ 1082488 h 4128247"/>
              <a:gd name="connsiteX91" fmla="*/ 1761576 w 1842259"/>
              <a:gd name="connsiteY91" fmla="*/ 1001806 h 4128247"/>
              <a:gd name="connsiteX92" fmla="*/ 1741406 w 1842259"/>
              <a:gd name="connsiteY92" fmla="*/ 874059 h 4128247"/>
              <a:gd name="connsiteX93" fmla="*/ 1721235 w 1842259"/>
              <a:gd name="connsiteY93" fmla="*/ 759759 h 4128247"/>
              <a:gd name="connsiteX94" fmla="*/ 1701064 w 1842259"/>
              <a:gd name="connsiteY94" fmla="*/ 571500 h 4128247"/>
              <a:gd name="connsiteX95" fmla="*/ 1694341 w 1842259"/>
              <a:gd name="connsiteY95" fmla="*/ 457200 h 4128247"/>
              <a:gd name="connsiteX96" fmla="*/ 1687617 w 1842259"/>
              <a:gd name="connsiteY96" fmla="*/ 437030 h 4128247"/>
              <a:gd name="connsiteX97" fmla="*/ 1667447 w 1842259"/>
              <a:gd name="connsiteY97" fmla="*/ 363071 h 4128247"/>
              <a:gd name="connsiteX98" fmla="*/ 1654000 w 1842259"/>
              <a:gd name="connsiteY98" fmla="*/ 289112 h 4128247"/>
              <a:gd name="connsiteX99" fmla="*/ 1627106 w 1842259"/>
              <a:gd name="connsiteY99" fmla="*/ 242047 h 4128247"/>
              <a:gd name="connsiteX100" fmla="*/ 1606935 w 1842259"/>
              <a:gd name="connsiteY100" fmla="*/ 194983 h 4128247"/>
              <a:gd name="connsiteX101" fmla="*/ 1586764 w 1842259"/>
              <a:gd name="connsiteY101" fmla="*/ 174812 h 4128247"/>
              <a:gd name="connsiteX102" fmla="*/ 1580041 w 1842259"/>
              <a:gd name="connsiteY102" fmla="*/ 154641 h 4128247"/>
              <a:gd name="connsiteX103" fmla="*/ 1532976 w 1842259"/>
              <a:gd name="connsiteY103" fmla="*/ 127747 h 4128247"/>
              <a:gd name="connsiteX104" fmla="*/ 1479188 w 1842259"/>
              <a:gd name="connsiteY104" fmla="*/ 134471 h 4128247"/>
              <a:gd name="connsiteX105" fmla="*/ 1438847 w 1842259"/>
              <a:gd name="connsiteY105" fmla="*/ 174812 h 4128247"/>
              <a:gd name="connsiteX106" fmla="*/ 1378335 w 1842259"/>
              <a:gd name="connsiteY106" fmla="*/ 215153 h 4128247"/>
              <a:gd name="connsiteX107" fmla="*/ 1337994 w 1842259"/>
              <a:gd name="connsiteY107" fmla="*/ 262218 h 4128247"/>
              <a:gd name="connsiteX108" fmla="*/ 1317823 w 1842259"/>
              <a:gd name="connsiteY108" fmla="*/ 275665 h 4128247"/>
              <a:gd name="connsiteX109" fmla="*/ 1277482 w 1842259"/>
              <a:gd name="connsiteY109" fmla="*/ 316006 h 4128247"/>
              <a:gd name="connsiteX110" fmla="*/ 1163182 w 1842259"/>
              <a:gd name="connsiteY110" fmla="*/ 450477 h 4128247"/>
              <a:gd name="connsiteX111" fmla="*/ 1129564 w 1842259"/>
              <a:gd name="connsiteY111" fmla="*/ 463924 h 4128247"/>
              <a:gd name="connsiteX112" fmla="*/ 1008541 w 1842259"/>
              <a:gd name="connsiteY112" fmla="*/ 544606 h 4128247"/>
              <a:gd name="connsiteX113" fmla="*/ 981647 w 1842259"/>
              <a:gd name="connsiteY113" fmla="*/ 564777 h 4128247"/>
              <a:gd name="connsiteX114" fmla="*/ 968200 w 1842259"/>
              <a:gd name="connsiteY114" fmla="*/ 584947 h 4128247"/>
              <a:gd name="connsiteX115" fmla="*/ 914412 w 1842259"/>
              <a:gd name="connsiteY115" fmla="*/ 571500 h 4128247"/>
              <a:gd name="connsiteX116" fmla="*/ 900964 w 1842259"/>
              <a:gd name="connsiteY116" fmla="*/ 544606 h 4128247"/>
              <a:gd name="connsiteX117" fmla="*/ 874070 w 1842259"/>
              <a:gd name="connsiteY117" fmla="*/ 524436 h 4128247"/>
              <a:gd name="connsiteX118" fmla="*/ 833729 w 1842259"/>
              <a:gd name="connsiteY118" fmla="*/ 490818 h 4128247"/>
              <a:gd name="connsiteX119" fmla="*/ 820282 w 1842259"/>
              <a:gd name="connsiteY119" fmla="*/ 470647 h 4128247"/>
              <a:gd name="connsiteX120" fmla="*/ 786664 w 1842259"/>
              <a:gd name="connsiteY120" fmla="*/ 463924 h 4128247"/>
              <a:gd name="connsiteX121" fmla="*/ 773217 w 1842259"/>
              <a:gd name="connsiteY121" fmla="*/ 416859 h 4128247"/>
              <a:gd name="connsiteX122" fmla="*/ 732876 w 1842259"/>
              <a:gd name="connsiteY122" fmla="*/ 389965 h 4128247"/>
              <a:gd name="connsiteX123" fmla="*/ 712706 w 1842259"/>
              <a:gd name="connsiteY123" fmla="*/ 363071 h 4128247"/>
              <a:gd name="connsiteX124" fmla="*/ 618576 w 1842259"/>
              <a:gd name="connsiteY124" fmla="*/ 322730 h 412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842259" h="4128247">
                <a:moveTo>
                  <a:pt x="618576" y="322730"/>
                </a:moveTo>
                <a:lnTo>
                  <a:pt x="618576" y="322730"/>
                </a:lnTo>
                <a:cubicBezTo>
                  <a:pt x="600647" y="307042"/>
                  <a:pt x="580947" y="293171"/>
                  <a:pt x="564788" y="275665"/>
                </a:cubicBezTo>
                <a:cubicBezTo>
                  <a:pt x="490006" y="194651"/>
                  <a:pt x="579071" y="273279"/>
                  <a:pt x="517723" y="201706"/>
                </a:cubicBezTo>
                <a:cubicBezTo>
                  <a:pt x="512464" y="195571"/>
                  <a:pt x="503761" y="193432"/>
                  <a:pt x="497553" y="188259"/>
                </a:cubicBezTo>
                <a:cubicBezTo>
                  <a:pt x="457809" y="155138"/>
                  <a:pt x="500222" y="177224"/>
                  <a:pt x="443764" y="154641"/>
                </a:cubicBezTo>
                <a:cubicBezTo>
                  <a:pt x="432328" y="120331"/>
                  <a:pt x="444342" y="146350"/>
                  <a:pt x="416870" y="114300"/>
                </a:cubicBezTo>
                <a:cubicBezTo>
                  <a:pt x="409577" y="105792"/>
                  <a:pt x="405075" y="94851"/>
                  <a:pt x="396700" y="87406"/>
                </a:cubicBezTo>
                <a:cubicBezTo>
                  <a:pt x="384621" y="76669"/>
                  <a:pt x="356359" y="60512"/>
                  <a:pt x="356359" y="60512"/>
                </a:cubicBezTo>
                <a:cubicBezTo>
                  <a:pt x="354118" y="53788"/>
                  <a:pt x="354647" y="45352"/>
                  <a:pt x="349635" y="40341"/>
                </a:cubicBezTo>
                <a:cubicBezTo>
                  <a:pt x="344623" y="35330"/>
                  <a:pt x="335803" y="36787"/>
                  <a:pt x="329464" y="33618"/>
                </a:cubicBezTo>
                <a:cubicBezTo>
                  <a:pt x="322237" y="30004"/>
                  <a:pt x="316310" y="24180"/>
                  <a:pt x="309294" y="20171"/>
                </a:cubicBezTo>
                <a:cubicBezTo>
                  <a:pt x="286032" y="6878"/>
                  <a:pt x="284857" y="7543"/>
                  <a:pt x="262229" y="0"/>
                </a:cubicBezTo>
                <a:cubicBezTo>
                  <a:pt x="221888" y="2241"/>
                  <a:pt x="180825" y="-1200"/>
                  <a:pt x="141206" y="6724"/>
                </a:cubicBezTo>
                <a:cubicBezTo>
                  <a:pt x="133282" y="8309"/>
                  <a:pt x="129512" y="19006"/>
                  <a:pt x="127759" y="26894"/>
                </a:cubicBezTo>
                <a:cubicBezTo>
                  <a:pt x="120402" y="60002"/>
                  <a:pt x="119602" y="94247"/>
                  <a:pt x="114312" y="127747"/>
                </a:cubicBezTo>
                <a:cubicBezTo>
                  <a:pt x="112871" y="136875"/>
                  <a:pt x="109829" y="145676"/>
                  <a:pt x="107588" y="154641"/>
                </a:cubicBezTo>
                <a:cubicBezTo>
                  <a:pt x="105347" y="188259"/>
                  <a:pt x="103914" y="221940"/>
                  <a:pt x="100864" y="255494"/>
                </a:cubicBezTo>
                <a:cubicBezTo>
                  <a:pt x="99429" y="271277"/>
                  <a:pt x="95457" y="286766"/>
                  <a:pt x="94141" y="302559"/>
                </a:cubicBezTo>
                <a:cubicBezTo>
                  <a:pt x="73764" y="547094"/>
                  <a:pt x="92659" y="425756"/>
                  <a:pt x="73970" y="537883"/>
                </a:cubicBezTo>
                <a:cubicBezTo>
                  <a:pt x="71729" y="567018"/>
                  <a:pt x="70306" y="596227"/>
                  <a:pt x="67247" y="625288"/>
                </a:cubicBezTo>
                <a:cubicBezTo>
                  <a:pt x="65820" y="638846"/>
                  <a:pt x="61103" y="652009"/>
                  <a:pt x="60523" y="665630"/>
                </a:cubicBezTo>
                <a:cubicBezTo>
                  <a:pt x="46910" y="985526"/>
                  <a:pt x="77387" y="846944"/>
                  <a:pt x="40353" y="995083"/>
                </a:cubicBezTo>
                <a:cubicBezTo>
                  <a:pt x="38112" y="1019736"/>
                  <a:pt x="34562" y="1044304"/>
                  <a:pt x="33629" y="1069041"/>
                </a:cubicBezTo>
                <a:cubicBezTo>
                  <a:pt x="31036" y="1137763"/>
                  <a:pt x="28401" y="1395240"/>
                  <a:pt x="20182" y="1499347"/>
                </a:cubicBezTo>
                <a:cubicBezTo>
                  <a:pt x="17338" y="1535373"/>
                  <a:pt x="11217" y="1571065"/>
                  <a:pt x="6735" y="1606924"/>
                </a:cubicBezTo>
                <a:cubicBezTo>
                  <a:pt x="-1429" y="2333558"/>
                  <a:pt x="-5223" y="2140053"/>
                  <a:pt x="13459" y="2924736"/>
                </a:cubicBezTo>
                <a:cubicBezTo>
                  <a:pt x="15068" y="2992315"/>
                  <a:pt x="17462" y="3043313"/>
                  <a:pt x="26906" y="3106271"/>
                </a:cubicBezTo>
                <a:cubicBezTo>
                  <a:pt x="30951" y="3133234"/>
                  <a:pt x="34438" y="3160337"/>
                  <a:pt x="40353" y="3186953"/>
                </a:cubicBezTo>
                <a:cubicBezTo>
                  <a:pt x="42863" y="3198249"/>
                  <a:pt x="61098" y="3248614"/>
                  <a:pt x="67247" y="3260912"/>
                </a:cubicBezTo>
                <a:cubicBezTo>
                  <a:pt x="99005" y="3324429"/>
                  <a:pt x="78977" y="3269214"/>
                  <a:pt x="94141" y="3314700"/>
                </a:cubicBezTo>
                <a:cubicBezTo>
                  <a:pt x="102623" y="3382557"/>
                  <a:pt x="95149" y="3351343"/>
                  <a:pt x="114312" y="3408830"/>
                </a:cubicBezTo>
                <a:cubicBezTo>
                  <a:pt x="116553" y="3415553"/>
                  <a:pt x="116024" y="3423989"/>
                  <a:pt x="121035" y="3429000"/>
                </a:cubicBezTo>
                <a:lnTo>
                  <a:pt x="141206" y="3449171"/>
                </a:lnTo>
                <a:cubicBezTo>
                  <a:pt x="143447" y="3455894"/>
                  <a:pt x="145982" y="3462527"/>
                  <a:pt x="147929" y="3469341"/>
                </a:cubicBezTo>
                <a:cubicBezTo>
                  <a:pt x="150468" y="3478226"/>
                  <a:pt x="148880" y="3489020"/>
                  <a:pt x="154653" y="3496236"/>
                </a:cubicBezTo>
                <a:cubicBezTo>
                  <a:pt x="159080" y="3501770"/>
                  <a:pt x="168100" y="3500718"/>
                  <a:pt x="174823" y="3502959"/>
                </a:cubicBezTo>
                <a:cubicBezTo>
                  <a:pt x="195843" y="3587033"/>
                  <a:pt x="168979" y="3482504"/>
                  <a:pt x="188270" y="3550024"/>
                </a:cubicBezTo>
                <a:cubicBezTo>
                  <a:pt x="190809" y="3558909"/>
                  <a:pt x="189868" y="3569229"/>
                  <a:pt x="194994" y="3576918"/>
                </a:cubicBezTo>
                <a:cubicBezTo>
                  <a:pt x="199476" y="3583641"/>
                  <a:pt x="208441" y="3585883"/>
                  <a:pt x="215164" y="3590365"/>
                </a:cubicBezTo>
                <a:cubicBezTo>
                  <a:pt x="219647" y="3597089"/>
                  <a:pt x="224603" y="3603520"/>
                  <a:pt x="228612" y="3610536"/>
                </a:cubicBezTo>
                <a:cubicBezTo>
                  <a:pt x="233585" y="3619238"/>
                  <a:pt x="236499" y="3629091"/>
                  <a:pt x="242059" y="3637430"/>
                </a:cubicBezTo>
                <a:cubicBezTo>
                  <a:pt x="267932" y="3676239"/>
                  <a:pt x="264411" y="3659736"/>
                  <a:pt x="282400" y="3691218"/>
                </a:cubicBezTo>
                <a:cubicBezTo>
                  <a:pt x="287373" y="3699920"/>
                  <a:pt x="289431" y="3710412"/>
                  <a:pt x="295847" y="3718112"/>
                </a:cubicBezTo>
                <a:cubicBezTo>
                  <a:pt x="301020" y="3724320"/>
                  <a:pt x="310133" y="3726021"/>
                  <a:pt x="316017" y="3731559"/>
                </a:cubicBezTo>
                <a:cubicBezTo>
                  <a:pt x="348330" y="3761971"/>
                  <a:pt x="375121" y="3798446"/>
                  <a:pt x="410147" y="3825688"/>
                </a:cubicBezTo>
                <a:lnTo>
                  <a:pt x="470659" y="3872753"/>
                </a:lnTo>
                <a:cubicBezTo>
                  <a:pt x="479541" y="3879585"/>
                  <a:pt x="488229" y="3886708"/>
                  <a:pt x="497553" y="3892924"/>
                </a:cubicBezTo>
                <a:cubicBezTo>
                  <a:pt x="504276" y="3897406"/>
                  <a:pt x="511744" y="3900935"/>
                  <a:pt x="517723" y="3906371"/>
                </a:cubicBezTo>
                <a:cubicBezTo>
                  <a:pt x="536485" y="3923427"/>
                  <a:pt x="557447" y="3939061"/>
                  <a:pt x="571512" y="3960159"/>
                </a:cubicBezTo>
                <a:cubicBezTo>
                  <a:pt x="575994" y="3966883"/>
                  <a:pt x="580950" y="3973314"/>
                  <a:pt x="584959" y="3980330"/>
                </a:cubicBezTo>
                <a:cubicBezTo>
                  <a:pt x="589932" y="3989032"/>
                  <a:pt x="591319" y="4000137"/>
                  <a:pt x="598406" y="4007224"/>
                </a:cubicBezTo>
                <a:cubicBezTo>
                  <a:pt x="603417" y="4012235"/>
                  <a:pt x="611853" y="4011706"/>
                  <a:pt x="618576" y="4013947"/>
                </a:cubicBezTo>
                <a:cubicBezTo>
                  <a:pt x="645470" y="4054289"/>
                  <a:pt x="616335" y="4016188"/>
                  <a:pt x="652194" y="4047565"/>
                </a:cubicBezTo>
                <a:cubicBezTo>
                  <a:pt x="664121" y="4058001"/>
                  <a:pt x="671637" y="4074096"/>
                  <a:pt x="685812" y="4081183"/>
                </a:cubicBezTo>
                <a:cubicBezTo>
                  <a:pt x="694777" y="4085665"/>
                  <a:pt x="704550" y="4088804"/>
                  <a:pt x="712706" y="4094630"/>
                </a:cubicBezTo>
                <a:cubicBezTo>
                  <a:pt x="720443" y="4100157"/>
                  <a:pt x="724965" y="4109526"/>
                  <a:pt x="732876" y="4114800"/>
                </a:cubicBezTo>
                <a:cubicBezTo>
                  <a:pt x="738666" y="4118660"/>
                  <a:pt x="776351" y="4127350"/>
                  <a:pt x="779941" y="4128247"/>
                </a:cubicBezTo>
                <a:cubicBezTo>
                  <a:pt x="818041" y="4126006"/>
                  <a:pt x="856370" y="4126258"/>
                  <a:pt x="894241" y="4121524"/>
                </a:cubicBezTo>
                <a:cubicBezTo>
                  <a:pt x="933583" y="4116606"/>
                  <a:pt x="932142" y="4108687"/>
                  <a:pt x="961476" y="4101353"/>
                </a:cubicBezTo>
                <a:cubicBezTo>
                  <a:pt x="972563" y="4098581"/>
                  <a:pt x="983888" y="4096871"/>
                  <a:pt x="995094" y="4094630"/>
                </a:cubicBezTo>
                <a:cubicBezTo>
                  <a:pt x="1017506" y="4085665"/>
                  <a:pt x="1045261" y="4084805"/>
                  <a:pt x="1062329" y="4067736"/>
                </a:cubicBezTo>
                <a:cubicBezTo>
                  <a:pt x="1080787" y="4049276"/>
                  <a:pt x="1069762" y="4056292"/>
                  <a:pt x="1095947" y="4047565"/>
                </a:cubicBezTo>
                <a:cubicBezTo>
                  <a:pt x="1132061" y="4023489"/>
                  <a:pt x="1125396" y="4022822"/>
                  <a:pt x="1156459" y="4013947"/>
                </a:cubicBezTo>
                <a:cubicBezTo>
                  <a:pt x="1165344" y="4011408"/>
                  <a:pt x="1174388" y="4009465"/>
                  <a:pt x="1183353" y="4007224"/>
                </a:cubicBezTo>
                <a:cubicBezTo>
                  <a:pt x="1196159" y="3968802"/>
                  <a:pt x="1179510" y="4000821"/>
                  <a:pt x="1210247" y="3980330"/>
                </a:cubicBezTo>
                <a:cubicBezTo>
                  <a:pt x="1218159" y="3975056"/>
                  <a:pt x="1222680" y="3965686"/>
                  <a:pt x="1230417" y="3960159"/>
                </a:cubicBezTo>
                <a:cubicBezTo>
                  <a:pt x="1238573" y="3954333"/>
                  <a:pt x="1248812" y="3952024"/>
                  <a:pt x="1257312" y="3946712"/>
                </a:cubicBezTo>
                <a:cubicBezTo>
                  <a:pt x="1303833" y="3917636"/>
                  <a:pt x="1264748" y="3933027"/>
                  <a:pt x="1304376" y="3919818"/>
                </a:cubicBezTo>
                <a:cubicBezTo>
                  <a:pt x="1348426" y="3875768"/>
                  <a:pt x="1298343" y="3921599"/>
                  <a:pt x="1351441" y="3886200"/>
                </a:cubicBezTo>
                <a:cubicBezTo>
                  <a:pt x="1425762" y="3836653"/>
                  <a:pt x="1379267" y="3854512"/>
                  <a:pt x="1425400" y="3839136"/>
                </a:cubicBezTo>
                <a:cubicBezTo>
                  <a:pt x="1478178" y="3786357"/>
                  <a:pt x="1454004" y="3804378"/>
                  <a:pt x="1492635" y="3778624"/>
                </a:cubicBezTo>
                <a:cubicBezTo>
                  <a:pt x="1497117" y="3771900"/>
                  <a:pt x="1501234" y="3764918"/>
                  <a:pt x="1506082" y="3758453"/>
                </a:cubicBezTo>
                <a:cubicBezTo>
                  <a:pt x="1514692" y="3746973"/>
                  <a:pt x="1525272" y="3736943"/>
                  <a:pt x="1532976" y="3724836"/>
                </a:cubicBezTo>
                <a:cubicBezTo>
                  <a:pt x="1541048" y="3712152"/>
                  <a:pt x="1547121" y="3698268"/>
                  <a:pt x="1553147" y="3684494"/>
                </a:cubicBezTo>
                <a:cubicBezTo>
                  <a:pt x="1562822" y="3662380"/>
                  <a:pt x="1571448" y="3639816"/>
                  <a:pt x="1580041" y="3617259"/>
                </a:cubicBezTo>
                <a:cubicBezTo>
                  <a:pt x="1589380" y="3592745"/>
                  <a:pt x="1595705" y="3567007"/>
                  <a:pt x="1606935" y="3543300"/>
                </a:cubicBezTo>
                <a:cubicBezTo>
                  <a:pt x="1615986" y="3524192"/>
                  <a:pt x="1630364" y="3508038"/>
                  <a:pt x="1640553" y="3489512"/>
                </a:cubicBezTo>
                <a:cubicBezTo>
                  <a:pt x="1655044" y="3463166"/>
                  <a:pt x="1668091" y="3436036"/>
                  <a:pt x="1680894" y="3408830"/>
                </a:cubicBezTo>
                <a:cubicBezTo>
                  <a:pt x="1722490" y="3320438"/>
                  <a:pt x="1649190" y="3450063"/>
                  <a:pt x="1734682" y="3314700"/>
                </a:cubicBezTo>
                <a:cubicBezTo>
                  <a:pt x="1748639" y="3292602"/>
                  <a:pt x="1775023" y="3247465"/>
                  <a:pt x="1775023" y="3247465"/>
                </a:cubicBezTo>
                <a:cubicBezTo>
                  <a:pt x="1797030" y="3159442"/>
                  <a:pt x="1761860" y="3280514"/>
                  <a:pt x="1801917" y="3200400"/>
                </a:cubicBezTo>
                <a:cubicBezTo>
                  <a:pt x="1807028" y="3190179"/>
                  <a:pt x="1806400" y="3177989"/>
                  <a:pt x="1808641" y="3166783"/>
                </a:cubicBezTo>
                <a:cubicBezTo>
                  <a:pt x="1804159" y="2987489"/>
                  <a:pt x="1796640" y="2808245"/>
                  <a:pt x="1795194" y="2628900"/>
                </a:cubicBezTo>
                <a:cubicBezTo>
                  <a:pt x="1794399" y="2530266"/>
                  <a:pt x="1801917" y="2431702"/>
                  <a:pt x="1801917" y="2333065"/>
                </a:cubicBezTo>
                <a:cubicBezTo>
                  <a:pt x="1801917" y="2141472"/>
                  <a:pt x="1797330" y="2082398"/>
                  <a:pt x="1788470" y="1922930"/>
                </a:cubicBezTo>
                <a:cubicBezTo>
                  <a:pt x="1795194" y="1792942"/>
                  <a:pt x="1795870" y="1662499"/>
                  <a:pt x="1808641" y="1532965"/>
                </a:cubicBezTo>
                <a:cubicBezTo>
                  <a:pt x="1811632" y="1502629"/>
                  <a:pt x="1828142" y="1475132"/>
                  <a:pt x="1835535" y="1445559"/>
                </a:cubicBezTo>
                <a:cubicBezTo>
                  <a:pt x="1839379" y="1430185"/>
                  <a:pt x="1840018" y="1414182"/>
                  <a:pt x="1842259" y="1398494"/>
                </a:cubicBezTo>
                <a:cubicBezTo>
                  <a:pt x="1828812" y="1349188"/>
                  <a:pt x="1813305" y="1300399"/>
                  <a:pt x="1801917" y="1250577"/>
                </a:cubicBezTo>
                <a:cubicBezTo>
                  <a:pt x="1770327" y="1112372"/>
                  <a:pt x="1803771" y="1214634"/>
                  <a:pt x="1781747" y="1082488"/>
                </a:cubicBezTo>
                <a:cubicBezTo>
                  <a:pt x="1777190" y="1055143"/>
                  <a:pt x="1766844" y="1029023"/>
                  <a:pt x="1761576" y="1001806"/>
                </a:cubicBezTo>
                <a:cubicBezTo>
                  <a:pt x="1753384" y="959482"/>
                  <a:pt x="1748731" y="916542"/>
                  <a:pt x="1741406" y="874059"/>
                </a:cubicBezTo>
                <a:cubicBezTo>
                  <a:pt x="1731330" y="815616"/>
                  <a:pt x="1726699" y="812578"/>
                  <a:pt x="1721235" y="759759"/>
                </a:cubicBezTo>
                <a:cubicBezTo>
                  <a:pt x="1701215" y="566232"/>
                  <a:pt x="1717398" y="669497"/>
                  <a:pt x="1701064" y="571500"/>
                </a:cubicBezTo>
                <a:cubicBezTo>
                  <a:pt x="1698823" y="533400"/>
                  <a:pt x="1698139" y="495176"/>
                  <a:pt x="1694341" y="457200"/>
                </a:cubicBezTo>
                <a:cubicBezTo>
                  <a:pt x="1693636" y="450148"/>
                  <a:pt x="1689336" y="443905"/>
                  <a:pt x="1687617" y="437030"/>
                </a:cubicBezTo>
                <a:cubicBezTo>
                  <a:pt x="1668608" y="360992"/>
                  <a:pt x="1696299" y="449628"/>
                  <a:pt x="1667447" y="363071"/>
                </a:cubicBezTo>
                <a:cubicBezTo>
                  <a:pt x="1665130" y="344536"/>
                  <a:pt x="1664363" y="309839"/>
                  <a:pt x="1654000" y="289112"/>
                </a:cubicBezTo>
                <a:cubicBezTo>
                  <a:pt x="1620224" y="221556"/>
                  <a:pt x="1662486" y="324598"/>
                  <a:pt x="1627106" y="242047"/>
                </a:cubicBezTo>
                <a:cubicBezTo>
                  <a:pt x="1617701" y="220102"/>
                  <a:pt x="1622860" y="217279"/>
                  <a:pt x="1606935" y="194983"/>
                </a:cubicBezTo>
                <a:cubicBezTo>
                  <a:pt x="1601408" y="187245"/>
                  <a:pt x="1593488" y="181536"/>
                  <a:pt x="1586764" y="174812"/>
                </a:cubicBezTo>
                <a:cubicBezTo>
                  <a:pt x="1584523" y="168088"/>
                  <a:pt x="1584468" y="160175"/>
                  <a:pt x="1580041" y="154641"/>
                </a:cubicBezTo>
                <a:cubicBezTo>
                  <a:pt x="1573706" y="146722"/>
                  <a:pt x="1539593" y="131055"/>
                  <a:pt x="1532976" y="127747"/>
                </a:cubicBezTo>
                <a:cubicBezTo>
                  <a:pt x="1515047" y="129988"/>
                  <a:pt x="1495349" y="126390"/>
                  <a:pt x="1479188" y="134471"/>
                </a:cubicBezTo>
                <a:cubicBezTo>
                  <a:pt x="1462179" y="142976"/>
                  <a:pt x="1454060" y="163402"/>
                  <a:pt x="1438847" y="174812"/>
                </a:cubicBezTo>
                <a:cubicBezTo>
                  <a:pt x="1401499" y="202824"/>
                  <a:pt x="1421562" y="189218"/>
                  <a:pt x="1378335" y="215153"/>
                </a:cubicBezTo>
                <a:cubicBezTo>
                  <a:pt x="1363499" y="234934"/>
                  <a:pt x="1356720" y="246613"/>
                  <a:pt x="1337994" y="262218"/>
                </a:cubicBezTo>
                <a:cubicBezTo>
                  <a:pt x="1331786" y="267391"/>
                  <a:pt x="1324547" y="271183"/>
                  <a:pt x="1317823" y="275665"/>
                </a:cubicBezTo>
                <a:cubicBezTo>
                  <a:pt x="1268092" y="350263"/>
                  <a:pt x="1352536" y="228443"/>
                  <a:pt x="1277482" y="316006"/>
                </a:cubicBezTo>
                <a:cubicBezTo>
                  <a:pt x="1256374" y="340632"/>
                  <a:pt x="1198967" y="436163"/>
                  <a:pt x="1163182" y="450477"/>
                </a:cubicBezTo>
                <a:lnTo>
                  <a:pt x="1129564" y="463924"/>
                </a:lnTo>
                <a:cubicBezTo>
                  <a:pt x="1028169" y="543592"/>
                  <a:pt x="1074147" y="528206"/>
                  <a:pt x="1008541" y="544606"/>
                </a:cubicBezTo>
                <a:cubicBezTo>
                  <a:pt x="999576" y="551330"/>
                  <a:pt x="989571" y="556853"/>
                  <a:pt x="981647" y="564777"/>
                </a:cubicBezTo>
                <a:cubicBezTo>
                  <a:pt x="975933" y="570491"/>
                  <a:pt x="976240" y="584143"/>
                  <a:pt x="968200" y="584947"/>
                </a:cubicBezTo>
                <a:cubicBezTo>
                  <a:pt x="949811" y="586786"/>
                  <a:pt x="932341" y="575982"/>
                  <a:pt x="914412" y="571500"/>
                </a:cubicBezTo>
                <a:cubicBezTo>
                  <a:pt x="909929" y="562535"/>
                  <a:pt x="907487" y="552216"/>
                  <a:pt x="900964" y="544606"/>
                </a:cubicBezTo>
                <a:cubicBezTo>
                  <a:pt x="893671" y="536098"/>
                  <a:pt x="882820" y="531436"/>
                  <a:pt x="874070" y="524436"/>
                </a:cubicBezTo>
                <a:cubicBezTo>
                  <a:pt x="860402" y="513501"/>
                  <a:pt x="846106" y="503195"/>
                  <a:pt x="833729" y="490818"/>
                </a:cubicBezTo>
                <a:cubicBezTo>
                  <a:pt x="828015" y="485104"/>
                  <a:pt x="827298" y="474656"/>
                  <a:pt x="820282" y="470647"/>
                </a:cubicBezTo>
                <a:cubicBezTo>
                  <a:pt x="810360" y="464977"/>
                  <a:pt x="797870" y="466165"/>
                  <a:pt x="786664" y="463924"/>
                </a:cubicBezTo>
                <a:cubicBezTo>
                  <a:pt x="782182" y="448236"/>
                  <a:pt x="782814" y="430054"/>
                  <a:pt x="773217" y="416859"/>
                </a:cubicBezTo>
                <a:cubicBezTo>
                  <a:pt x="763711" y="403789"/>
                  <a:pt x="732876" y="389965"/>
                  <a:pt x="732876" y="389965"/>
                </a:cubicBezTo>
                <a:cubicBezTo>
                  <a:pt x="726153" y="381000"/>
                  <a:pt x="721214" y="370364"/>
                  <a:pt x="712706" y="363071"/>
                </a:cubicBezTo>
                <a:cubicBezTo>
                  <a:pt x="691171" y="344613"/>
                  <a:pt x="634264" y="329454"/>
                  <a:pt x="618576" y="3227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30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7AFC72E-63BB-4CE6-B0E8-EAB3742A3B0D}"/>
              </a:ext>
            </a:extLst>
          </p:cNvPr>
          <p:cNvGraphicFramePr>
            <a:graphicFrameLocks noGrp="1"/>
          </p:cNvGraphicFramePr>
          <p:nvPr>
            <p:ph sz="quarter" idx="10"/>
            <p:extLst>
              <p:ext uri="{D42A27DB-BD31-4B8C-83A1-F6EECF244321}">
                <p14:modId xmlns:p14="http://schemas.microsoft.com/office/powerpoint/2010/main" val="321143988"/>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5A48417B-1B7B-4784-9646-F2E0C1FD8A04}"/>
              </a:ext>
            </a:extLst>
          </p:cNvPr>
          <p:cNvSpPr>
            <a:spLocks noGrp="1"/>
          </p:cNvSpPr>
          <p:nvPr>
            <p:ph type="title"/>
          </p:nvPr>
        </p:nvSpPr>
        <p:spPr>
          <a:xfrm>
            <a:off x="834498" y="274638"/>
            <a:ext cx="8309502" cy="599422"/>
          </a:xfrm>
        </p:spPr>
        <p:txBody>
          <a:bodyPr>
            <a:normAutofit/>
          </a:bodyPr>
          <a:lstStyle/>
          <a:p>
            <a:r>
              <a:rPr lang="en-US" dirty="0"/>
              <a:t>Applications of qualitative evidence by study phase</a:t>
            </a:r>
          </a:p>
        </p:txBody>
      </p:sp>
      <p:sp>
        <p:nvSpPr>
          <p:cNvPr id="5" name="Rectangle 4">
            <a:extLst>
              <a:ext uri="{FF2B5EF4-FFF2-40B4-BE49-F238E27FC236}">
                <a16:creationId xmlns:a16="http://schemas.microsoft.com/office/drawing/2014/main" id="{B8411CC9-5395-48CD-BCC6-D07255615C40}"/>
              </a:ext>
            </a:extLst>
          </p:cNvPr>
          <p:cNvSpPr/>
          <p:nvPr/>
        </p:nvSpPr>
        <p:spPr>
          <a:xfrm>
            <a:off x="2359959" y="2507878"/>
            <a:ext cx="6521823" cy="336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0E8EC83-B35F-431E-87CB-37D7C15D2FB8}"/>
              </a:ext>
            </a:extLst>
          </p:cNvPr>
          <p:cNvSpPr/>
          <p:nvPr/>
        </p:nvSpPr>
        <p:spPr>
          <a:xfrm>
            <a:off x="921112" y="2568388"/>
            <a:ext cx="1842259" cy="4128247"/>
          </a:xfrm>
          <a:custGeom>
            <a:avLst/>
            <a:gdLst>
              <a:gd name="connsiteX0" fmla="*/ 618576 w 1842259"/>
              <a:gd name="connsiteY0" fmla="*/ 322730 h 4128247"/>
              <a:gd name="connsiteX1" fmla="*/ 618576 w 1842259"/>
              <a:gd name="connsiteY1" fmla="*/ 322730 h 4128247"/>
              <a:gd name="connsiteX2" fmla="*/ 564788 w 1842259"/>
              <a:gd name="connsiteY2" fmla="*/ 275665 h 4128247"/>
              <a:gd name="connsiteX3" fmla="*/ 517723 w 1842259"/>
              <a:gd name="connsiteY3" fmla="*/ 201706 h 4128247"/>
              <a:gd name="connsiteX4" fmla="*/ 497553 w 1842259"/>
              <a:gd name="connsiteY4" fmla="*/ 188259 h 4128247"/>
              <a:gd name="connsiteX5" fmla="*/ 443764 w 1842259"/>
              <a:gd name="connsiteY5" fmla="*/ 154641 h 4128247"/>
              <a:gd name="connsiteX6" fmla="*/ 416870 w 1842259"/>
              <a:gd name="connsiteY6" fmla="*/ 114300 h 4128247"/>
              <a:gd name="connsiteX7" fmla="*/ 396700 w 1842259"/>
              <a:gd name="connsiteY7" fmla="*/ 87406 h 4128247"/>
              <a:gd name="connsiteX8" fmla="*/ 356359 w 1842259"/>
              <a:gd name="connsiteY8" fmla="*/ 60512 h 4128247"/>
              <a:gd name="connsiteX9" fmla="*/ 349635 w 1842259"/>
              <a:gd name="connsiteY9" fmla="*/ 40341 h 4128247"/>
              <a:gd name="connsiteX10" fmla="*/ 329464 w 1842259"/>
              <a:gd name="connsiteY10" fmla="*/ 33618 h 4128247"/>
              <a:gd name="connsiteX11" fmla="*/ 309294 w 1842259"/>
              <a:gd name="connsiteY11" fmla="*/ 20171 h 4128247"/>
              <a:gd name="connsiteX12" fmla="*/ 262229 w 1842259"/>
              <a:gd name="connsiteY12" fmla="*/ 0 h 4128247"/>
              <a:gd name="connsiteX13" fmla="*/ 141206 w 1842259"/>
              <a:gd name="connsiteY13" fmla="*/ 6724 h 4128247"/>
              <a:gd name="connsiteX14" fmla="*/ 127759 w 1842259"/>
              <a:gd name="connsiteY14" fmla="*/ 26894 h 4128247"/>
              <a:gd name="connsiteX15" fmla="*/ 114312 w 1842259"/>
              <a:gd name="connsiteY15" fmla="*/ 127747 h 4128247"/>
              <a:gd name="connsiteX16" fmla="*/ 107588 w 1842259"/>
              <a:gd name="connsiteY16" fmla="*/ 154641 h 4128247"/>
              <a:gd name="connsiteX17" fmla="*/ 100864 w 1842259"/>
              <a:gd name="connsiteY17" fmla="*/ 255494 h 4128247"/>
              <a:gd name="connsiteX18" fmla="*/ 94141 w 1842259"/>
              <a:gd name="connsiteY18" fmla="*/ 302559 h 4128247"/>
              <a:gd name="connsiteX19" fmla="*/ 73970 w 1842259"/>
              <a:gd name="connsiteY19" fmla="*/ 537883 h 4128247"/>
              <a:gd name="connsiteX20" fmla="*/ 67247 w 1842259"/>
              <a:gd name="connsiteY20" fmla="*/ 625288 h 4128247"/>
              <a:gd name="connsiteX21" fmla="*/ 60523 w 1842259"/>
              <a:gd name="connsiteY21" fmla="*/ 665630 h 4128247"/>
              <a:gd name="connsiteX22" fmla="*/ 40353 w 1842259"/>
              <a:gd name="connsiteY22" fmla="*/ 995083 h 4128247"/>
              <a:gd name="connsiteX23" fmla="*/ 33629 w 1842259"/>
              <a:gd name="connsiteY23" fmla="*/ 1069041 h 4128247"/>
              <a:gd name="connsiteX24" fmla="*/ 20182 w 1842259"/>
              <a:gd name="connsiteY24" fmla="*/ 1499347 h 4128247"/>
              <a:gd name="connsiteX25" fmla="*/ 6735 w 1842259"/>
              <a:gd name="connsiteY25" fmla="*/ 1606924 h 4128247"/>
              <a:gd name="connsiteX26" fmla="*/ 13459 w 1842259"/>
              <a:gd name="connsiteY26" fmla="*/ 2924736 h 4128247"/>
              <a:gd name="connsiteX27" fmla="*/ 26906 w 1842259"/>
              <a:gd name="connsiteY27" fmla="*/ 3106271 h 4128247"/>
              <a:gd name="connsiteX28" fmla="*/ 40353 w 1842259"/>
              <a:gd name="connsiteY28" fmla="*/ 3186953 h 4128247"/>
              <a:gd name="connsiteX29" fmla="*/ 67247 w 1842259"/>
              <a:gd name="connsiteY29" fmla="*/ 3260912 h 4128247"/>
              <a:gd name="connsiteX30" fmla="*/ 94141 w 1842259"/>
              <a:gd name="connsiteY30" fmla="*/ 3314700 h 4128247"/>
              <a:gd name="connsiteX31" fmla="*/ 114312 w 1842259"/>
              <a:gd name="connsiteY31" fmla="*/ 3408830 h 4128247"/>
              <a:gd name="connsiteX32" fmla="*/ 121035 w 1842259"/>
              <a:gd name="connsiteY32" fmla="*/ 3429000 h 4128247"/>
              <a:gd name="connsiteX33" fmla="*/ 141206 w 1842259"/>
              <a:gd name="connsiteY33" fmla="*/ 3449171 h 4128247"/>
              <a:gd name="connsiteX34" fmla="*/ 147929 w 1842259"/>
              <a:gd name="connsiteY34" fmla="*/ 3469341 h 4128247"/>
              <a:gd name="connsiteX35" fmla="*/ 154653 w 1842259"/>
              <a:gd name="connsiteY35" fmla="*/ 3496236 h 4128247"/>
              <a:gd name="connsiteX36" fmla="*/ 174823 w 1842259"/>
              <a:gd name="connsiteY36" fmla="*/ 3502959 h 4128247"/>
              <a:gd name="connsiteX37" fmla="*/ 188270 w 1842259"/>
              <a:gd name="connsiteY37" fmla="*/ 3550024 h 4128247"/>
              <a:gd name="connsiteX38" fmla="*/ 194994 w 1842259"/>
              <a:gd name="connsiteY38" fmla="*/ 3576918 h 4128247"/>
              <a:gd name="connsiteX39" fmla="*/ 215164 w 1842259"/>
              <a:gd name="connsiteY39" fmla="*/ 3590365 h 4128247"/>
              <a:gd name="connsiteX40" fmla="*/ 228612 w 1842259"/>
              <a:gd name="connsiteY40" fmla="*/ 3610536 h 4128247"/>
              <a:gd name="connsiteX41" fmla="*/ 242059 w 1842259"/>
              <a:gd name="connsiteY41" fmla="*/ 3637430 h 4128247"/>
              <a:gd name="connsiteX42" fmla="*/ 282400 w 1842259"/>
              <a:gd name="connsiteY42" fmla="*/ 3691218 h 4128247"/>
              <a:gd name="connsiteX43" fmla="*/ 295847 w 1842259"/>
              <a:gd name="connsiteY43" fmla="*/ 3718112 h 4128247"/>
              <a:gd name="connsiteX44" fmla="*/ 316017 w 1842259"/>
              <a:gd name="connsiteY44" fmla="*/ 3731559 h 4128247"/>
              <a:gd name="connsiteX45" fmla="*/ 410147 w 1842259"/>
              <a:gd name="connsiteY45" fmla="*/ 3825688 h 4128247"/>
              <a:gd name="connsiteX46" fmla="*/ 470659 w 1842259"/>
              <a:gd name="connsiteY46" fmla="*/ 3872753 h 4128247"/>
              <a:gd name="connsiteX47" fmla="*/ 497553 w 1842259"/>
              <a:gd name="connsiteY47" fmla="*/ 3892924 h 4128247"/>
              <a:gd name="connsiteX48" fmla="*/ 517723 w 1842259"/>
              <a:gd name="connsiteY48" fmla="*/ 3906371 h 4128247"/>
              <a:gd name="connsiteX49" fmla="*/ 571512 w 1842259"/>
              <a:gd name="connsiteY49" fmla="*/ 3960159 h 4128247"/>
              <a:gd name="connsiteX50" fmla="*/ 584959 w 1842259"/>
              <a:gd name="connsiteY50" fmla="*/ 3980330 h 4128247"/>
              <a:gd name="connsiteX51" fmla="*/ 598406 w 1842259"/>
              <a:gd name="connsiteY51" fmla="*/ 4007224 h 4128247"/>
              <a:gd name="connsiteX52" fmla="*/ 618576 w 1842259"/>
              <a:gd name="connsiteY52" fmla="*/ 4013947 h 4128247"/>
              <a:gd name="connsiteX53" fmla="*/ 652194 w 1842259"/>
              <a:gd name="connsiteY53" fmla="*/ 4047565 h 4128247"/>
              <a:gd name="connsiteX54" fmla="*/ 685812 w 1842259"/>
              <a:gd name="connsiteY54" fmla="*/ 4081183 h 4128247"/>
              <a:gd name="connsiteX55" fmla="*/ 712706 w 1842259"/>
              <a:gd name="connsiteY55" fmla="*/ 4094630 h 4128247"/>
              <a:gd name="connsiteX56" fmla="*/ 732876 w 1842259"/>
              <a:gd name="connsiteY56" fmla="*/ 4114800 h 4128247"/>
              <a:gd name="connsiteX57" fmla="*/ 779941 w 1842259"/>
              <a:gd name="connsiteY57" fmla="*/ 4128247 h 4128247"/>
              <a:gd name="connsiteX58" fmla="*/ 894241 w 1842259"/>
              <a:gd name="connsiteY58" fmla="*/ 4121524 h 4128247"/>
              <a:gd name="connsiteX59" fmla="*/ 961476 w 1842259"/>
              <a:gd name="connsiteY59" fmla="*/ 4101353 h 4128247"/>
              <a:gd name="connsiteX60" fmla="*/ 995094 w 1842259"/>
              <a:gd name="connsiteY60" fmla="*/ 4094630 h 4128247"/>
              <a:gd name="connsiteX61" fmla="*/ 1062329 w 1842259"/>
              <a:gd name="connsiteY61" fmla="*/ 4067736 h 4128247"/>
              <a:gd name="connsiteX62" fmla="*/ 1095947 w 1842259"/>
              <a:gd name="connsiteY62" fmla="*/ 4047565 h 4128247"/>
              <a:gd name="connsiteX63" fmla="*/ 1156459 w 1842259"/>
              <a:gd name="connsiteY63" fmla="*/ 4013947 h 4128247"/>
              <a:gd name="connsiteX64" fmla="*/ 1183353 w 1842259"/>
              <a:gd name="connsiteY64" fmla="*/ 4007224 h 4128247"/>
              <a:gd name="connsiteX65" fmla="*/ 1210247 w 1842259"/>
              <a:gd name="connsiteY65" fmla="*/ 3980330 h 4128247"/>
              <a:gd name="connsiteX66" fmla="*/ 1230417 w 1842259"/>
              <a:gd name="connsiteY66" fmla="*/ 3960159 h 4128247"/>
              <a:gd name="connsiteX67" fmla="*/ 1257312 w 1842259"/>
              <a:gd name="connsiteY67" fmla="*/ 3946712 h 4128247"/>
              <a:gd name="connsiteX68" fmla="*/ 1304376 w 1842259"/>
              <a:gd name="connsiteY68" fmla="*/ 3919818 h 4128247"/>
              <a:gd name="connsiteX69" fmla="*/ 1351441 w 1842259"/>
              <a:gd name="connsiteY69" fmla="*/ 3886200 h 4128247"/>
              <a:gd name="connsiteX70" fmla="*/ 1425400 w 1842259"/>
              <a:gd name="connsiteY70" fmla="*/ 3839136 h 4128247"/>
              <a:gd name="connsiteX71" fmla="*/ 1492635 w 1842259"/>
              <a:gd name="connsiteY71" fmla="*/ 3778624 h 4128247"/>
              <a:gd name="connsiteX72" fmla="*/ 1506082 w 1842259"/>
              <a:gd name="connsiteY72" fmla="*/ 3758453 h 4128247"/>
              <a:gd name="connsiteX73" fmla="*/ 1532976 w 1842259"/>
              <a:gd name="connsiteY73" fmla="*/ 3724836 h 4128247"/>
              <a:gd name="connsiteX74" fmla="*/ 1553147 w 1842259"/>
              <a:gd name="connsiteY74" fmla="*/ 3684494 h 4128247"/>
              <a:gd name="connsiteX75" fmla="*/ 1580041 w 1842259"/>
              <a:gd name="connsiteY75" fmla="*/ 3617259 h 4128247"/>
              <a:gd name="connsiteX76" fmla="*/ 1606935 w 1842259"/>
              <a:gd name="connsiteY76" fmla="*/ 3543300 h 4128247"/>
              <a:gd name="connsiteX77" fmla="*/ 1640553 w 1842259"/>
              <a:gd name="connsiteY77" fmla="*/ 3489512 h 4128247"/>
              <a:gd name="connsiteX78" fmla="*/ 1680894 w 1842259"/>
              <a:gd name="connsiteY78" fmla="*/ 3408830 h 4128247"/>
              <a:gd name="connsiteX79" fmla="*/ 1734682 w 1842259"/>
              <a:gd name="connsiteY79" fmla="*/ 3314700 h 4128247"/>
              <a:gd name="connsiteX80" fmla="*/ 1775023 w 1842259"/>
              <a:gd name="connsiteY80" fmla="*/ 3247465 h 4128247"/>
              <a:gd name="connsiteX81" fmla="*/ 1801917 w 1842259"/>
              <a:gd name="connsiteY81" fmla="*/ 3200400 h 4128247"/>
              <a:gd name="connsiteX82" fmla="*/ 1808641 w 1842259"/>
              <a:gd name="connsiteY82" fmla="*/ 3166783 h 4128247"/>
              <a:gd name="connsiteX83" fmla="*/ 1795194 w 1842259"/>
              <a:gd name="connsiteY83" fmla="*/ 2628900 h 4128247"/>
              <a:gd name="connsiteX84" fmla="*/ 1801917 w 1842259"/>
              <a:gd name="connsiteY84" fmla="*/ 2333065 h 4128247"/>
              <a:gd name="connsiteX85" fmla="*/ 1788470 w 1842259"/>
              <a:gd name="connsiteY85" fmla="*/ 1922930 h 4128247"/>
              <a:gd name="connsiteX86" fmla="*/ 1808641 w 1842259"/>
              <a:gd name="connsiteY86" fmla="*/ 1532965 h 4128247"/>
              <a:gd name="connsiteX87" fmla="*/ 1835535 w 1842259"/>
              <a:gd name="connsiteY87" fmla="*/ 1445559 h 4128247"/>
              <a:gd name="connsiteX88" fmla="*/ 1842259 w 1842259"/>
              <a:gd name="connsiteY88" fmla="*/ 1398494 h 4128247"/>
              <a:gd name="connsiteX89" fmla="*/ 1801917 w 1842259"/>
              <a:gd name="connsiteY89" fmla="*/ 1250577 h 4128247"/>
              <a:gd name="connsiteX90" fmla="*/ 1781747 w 1842259"/>
              <a:gd name="connsiteY90" fmla="*/ 1082488 h 4128247"/>
              <a:gd name="connsiteX91" fmla="*/ 1761576 w 1842259"/>
              <a:gd name="connsiteY91" fmla="*/ 1001806 h 4128247"/>
              <a:gd name="connsiteX92" fmla="*/ 1741406 w 1842259"/>
              <a:gd name="connsiteY92" fmla="*/ 874059 h 4128247"/>
              <a:gd name="connsiteX93" fmla="*/ 1721235 w 1842259"/>
              <a:gd name="connsiteY93" fmla="*/ 759759 h 4128247"/>
              <a:gd name="connsiteX94" fmla="*/ 1701064 w 1842259"/>
              <a:gd name="connsiteY94" fmla="*/ 571500 h 4128247"/>
              <a:gd name="connsiteX95" fmla="*/ 1694341 w 1842259"/>
              <a:gd name="connsiteY95" fmla="*/ 457200 h 4128247"/>
              <a:gd name="connsiteX96" fmla="*/ 1687617 w 1842259"/>
              <a:gd name="connsiteY96" fmla="*/ 437030 h 4128247"/>
              <a:gd name="connsiteX97" fmla="*/ 1667447 w 1842259"/>
              <a:gd name="connsiteY97" fmla="*/ 363071 h 4128247"/>
              <a:gd name="connsiteX98" fmla="*/ 1654000 w 1842259"/>
              <a:gd name="connsiteY98" fmla="*/ 289112 h 4128247"/>
              <a:gd name="connsiteX99" fmla="*/ 1627106 w 1842259"/>
              <a:gd name="connsiteY99" fmla="*/ 242047 h 4128247"/>
              <a:gd name="connsiteX100" fmla="*/ 1606935 w 1842259"/>
              <a:gd name="connsiteY100" fmla="*/ 194983 h 4128247"/>
              <a:gd name="connsiteX101" fmla="*/ 1586764 w 1842259"/>
              <a:gd name="connsiteY101" fmla="*/ 174812 h 4128247"/>
              <a:gd name="connsiteX102" fmla="*/ 1580041 w 1842259"/>
              <a:gd name="connsiteY102" fmla="*/ 154641 h 4128247"/>
              <a:gd name="connsiteX103" fmla="*/ 1532976 w 1842259"/>
              <a:gd name="connsiteY103" fmla="*/ 127747 h 4128247"/>
              <a:gd name="connsiteX104" fmla="*/ 1479188 w 1842259"/>
              <a:gd name="connsiteY104" fmla="*/ 134471 h 4128247"/>
              <a:gd name="connsiteX105" fmla="*/ 1438847 w 1842259"/>
              <a:gd name="connsiteY105" fmla="*/ 174812 h 4128247"/>
              <a:gd name="connsiteX106" fmla="*/ 1378335 w 1842259"/>
              <a:gd name="connsiteY106" fmla="*/ 215153 h 4128247"/>
              <a:gd name="connsiteX107" fmla="*/ 1337994 w 1842259"/>
              <a:gd name="connsiteY107" fmla="*/ 262218 h 4128247"/>
              <a:gd name="connsiteX108" fmla="*/ 1317823 w 1842259"/>
              <a:gd name="connsiteY108" fmla="*/ 275665 h 4128247"/>
              <a:gd name="connsiteX109" fmla="*/ 1277482 w 1842259"/>
              <a:gd name="connsiteY109" fmla="*/ 316006 h 4128247"/>
              <a:gd name="connsiteX110" fmla="*/ 1163182 w 1842259"/>
              <a:gd name="connsiteY110" fmla="*/ 450477 h 4128247"/>
              <a:gd name="connsiteX111" fmla="*/ 1129564 w 1842259"/>
              <a:gd name="connsiteY111" fmla="*/ 463924 h 4128247"/>
              <a:gd name="connsiteX112" fmla="*/ 1008541 w 1842259"/>
              <a:gd name="connsiteY112" fmla="*/ 544606 h 4128247"/>
              <a:gd name="connsiteX113" fmla="*/ 981647 w 1842259"/>
              <a:gd name="connsiteY113" fmla="*/ 564777 h 4128247"/>
              <a:gd name="connsiteX114" fmla="*/ 968200 w 1842259"/>
              <a:gd name="connsiteY114" fmla="*/ 584947 h 4128247"/>
              <a:gd name="connsiteX115" fmla="*/ 914412 w 1842259"/>
              <a:gd name="connsiteY115" fmla="*/ 571500 h 4128247"/>
              <a:gd name="connsiteX116" fmla="*/ 900964 w 1842259"/>
              <a:gd name="connsiteY116" fmla="*/ 544606 h 4128247"/>
              <a:gd name="connsiteX117" fmla="*/ 874070 w 1842259"/>
              <a:gd name="connsiteY117" fmla="*/ 524436 h 4128247"/>
              <a:gd name="connsiteX118" fmla="*/ 833729 w 1842259"/>
              <a:gd name="connsiteY118" fmla="*/ 490818 h 4128247"/>
              <a:gd name="connsiteX119" fmla="*/ 820282 w 1842259"/>
              <a:gd name="connsiteY119" fmla="*/ 470647 h 4128247"/>
              <a:gd name="connsiteX120" fmla="*/ 786664 w 1842259"/>
              <a:gd name="connsiteY120" fmla="*/ 463924 h 4128247"/>
              <a:gd name="connsiteX121" fmla="*/ 773217 w 1842259"/>
              <a:gd name="connsiteY121" fmla="*/ 416859 h 4128247"/>
              <a:gd name="connsiteX122" fmla="*/ 732876 w 1842259"/>
              <a:gd name="connsiteY122" fmla="*/ 389965 h 4128247"/>
              <a:gd name="connsiteX123" fmla="*/ 712706 w 1842259"/>
              <a:gd name="connsiteY123" fmla="*/ 363071 h 4128247"/>
              <a:gd name="connsiteX124" fmla="*/ 618576 w 1842259"/>
              <a:gd name="connsiteY124" fmla="*/ 322730 h 412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842259" h="4128247">
                <a:moveTo>
                  <a:pt x="618576" y="322730"/>
                </a:moveTo>
                <a:lnTo>
                  <a:pt x="618576" y="322730"/>
                </a:lnTo>
                <a:cubicBezTo>
                  <a:pt x="600647" y="307042"/>
                  <a:pt x="580947" y="293171"/>
                  <a:pt x="564788" y="275665"/>
                </a:cubicBezTo>
                <a:cubicBezTo>
                  <a:pt x="490006" y="194651"/>
                  <a:pt x="579071" y="273279"/>
                  <a:pt x="517723" y="201706"/>
                </a:cubicBezTo>
                <a:cubicBezTo>
                  <a:pt x="512464" y="195571"/>
                  <a:pt x="503761" y="193432"/>
                  <a:pt x="497553" y="188259"/>
                </a:cubicBezTo>
                <a:cubicBezTo>
                  <a:pt x="457809" y="155138"/>
                  <a:pt x="500222" y="177224"/>
                  <a:pt x="443764" y="154641"/>
                </a:cubicBezTo>
                <a:cubicBezTo>
                  <a:pt x="432328" y="120331"/>
                  <a:pt x="444342" y="146350"/>
                  <a:pt x="416870" y="114300"/>
                </a:cubicBezTo>
                <a:cubicBezTo>
                  <a:pt x="409577" y="105792"/>
                  <a:pt x="405075" y="94851"/>
                  <a:pt x="396700" y="87406"/>
                </a:cubicBezTo>
                <a:cubicBezTo>
                  <a:pt x="384621" y="76669"/>
                  <a:pt x="356359" y="60512"/>
                  <a:pt x="356359" y="60512"/>
                </a:cubicBezTo>
                <a:cubicBezTo>
                  <a:pt x="354118" y="53788"/>
                  <a:pt x="354647" y="45352"/>
                  <a:pt x="349635" y="40341"/>
                </a:cubicBezTo>
                <a:cubicBezTo>
                  <a:pt x="344623" y="35330"/>
                  <a:pt x="335803" y="36787"/>
                  <a:pt x="329464" y="33618"/>
                </a:cubicBezTo>
                <a:cubicBezTo>
                  <a:pt x="322237" y="30004"/>
                  <a:pt x="316310" y="24180"/>
                  <a:pt x="309294" y="20171"/>
                </a:cubicBezTo>
                <a:cubicBezTo>
                  <a:pt x="286032" y="6878"/>
                  <a:pt x="284857" y="7543"/>
                  <a:pt x="262229" y="0"/>
                </a:cubicBezTo>
                <a:cubicBezTo>
                  <a:pt x="221888" y="2241"/>
                  <a:pt x="180825" y="-1200"/>
                  <a:pt x="141206" y="6724"/>
                </a:cubicBezTo>
                <a:cubicBezTo>
                  <a:pt x="133282" y="8309"/>
                  <a:pt x="129512" y="19006"/>
                  <a:pt x="127759" y="26894"/>
                </a:cubicBezTo>
                <a:cubicBezTo>
                  <a:pt x="120402" y="60002"/>
                  <a:pt x="119602" y="94247"/>
                  <a:pt x="114312" y="127747"/>
                </a:cubicBezTo>
                <a:cubicBezTo>
                  <a:pt x="112871" y="136875"/>
                  <a:pt x="109829" y="145676"/>
                  <a:pt x="107588" y="154641"/>
                </a:cubicBezTo>
                <a:cubicBezTo>
                  <a:pt x="105347" y="188259"/>
                  <a:pt x="103914" y="221940"/>
                  <a:pt x="100864" y="255494"/>
                </a:cubicBezTo>
                <a:cubicBezTo>
                  <a:pt x="99429" y="271277"/>
                  <a:pt x="95457" y="286766"/>
                  <a:pt x="94141" y="302559"/>
                </a:cubicBezTo>
                <a:cubicBezTo>
                  <a:pt x="73764" y="547094"/>
                  <a:pt x="92659" y="425756"/>
                  <a:pt x="73970" y="537883"/>
                </a:cubicBezTo>
                <a:cubicBezTo>
                  <a:pt x="71729" y="567018"/>
                  <a:pt x="70306" y="596227"/>
                  <a:pt x="67247" y="625288"/>
                </a:cubicBezTo>
                <a:cubicBezTo>
                  <a:pt x="65820" y="638846"/>
                  <a:pt x="61103" y="652009"/>
                  <a:pt x="60523" y="665630"/>
                </a:cubicBezTo>
                <a:cubicBezTo>
                  <a:pt x="46910" y="985526"/>
                  <a:pt x="77387" y="846944"/>
                  <a:pt x="40353" y="995083"/>
                </a:cubicBezTo>
                <a:cubicBezTo>
                  <a:pt x="38112" y="1019736"/>
                  <a:pt x="34562" y="1044304"/>
                  <a:pt x="33629" y="1069041"/>
                </a:cubicBezTo>
                <a:cubicBezTo>
                  <a:pt x="31036" y="1137763"/>
                  <a:pt x="28401" y="1395240"/>
                  <a:pt x="20182" y="1499347"/>
                </a:cubicBezTo>
                <a:cubicBezTo>
                  <a:pt x="17338" y="1535373"/>
                  <a:pt x="11217" y="1571065"/>
                  <a:pt x="6735" y="1606924"/>
                </a:cubicBezTo>
                <a:cubicBezTo>
                  <a:pt x="-1429" y="2333558"/>
                  <a:pt x="-5223" y="2140053"/>
                  <a:pt x="13459" y="2924736"/>
                </a:cubicBezTo>
                <a:cubicBezTo>
                  <a:pt x="15068" y="2992315"/>
                  <a:pt x="17462" y="3043313"/>
                  <a:pt x="26906" y="3106271"/>
                </a:cubicBezTo>
                <a:cubicBezTo>
                  <a:pt x="30951" y="3133234"/>
                  <a:pt x="34438" y="3160337"/>
                  <a:pt x="40353" y="3186953"/>
                </a:cubicBezTo>
                <a:cubicBezTo>
                  <a:pt x="42863" y="3198249"/>
                  <a:pt x="61098" y="3248614"/>
                  <a:pt x="67247" y="3260912"/>
                </a:cubicBezTo>
                <a:cubicBezTo>
                  <a:pt x="99005" y="3324429"/>
                  <a:pt x="78977" y="3269214"/>
                  <a:pt x="94141" y="3314700"/>
                </a:cubicBezTo>
                <a:cubicBezTo>
                  <a:pt x="102623" y="3382557"/>
                  <a:pt x="95149" y="3351343"/>
                  <a:pt x="114312" y="3408830"/>
                </a:cubicBezTo>
                <a:cubicBezTo>
                  <a:pt x="116553" y="3415553"/>
                  <a:pt x="116024" y="3423989"/>
                  <a:pt x="121035" y="3429000"/>
                </a:cubicBezTo>
                <a:lnTo>
                  <a:pt x="141206" y="3449171"/>
                </a:lnTo>
                <a:cubicBezTo>
                  <a:pt x="143447" y="3455894"/>
                  <a:pt x="145982" y="3462527"/>
                  <a:pt x="147929" y="3469341"/>
                </a:cubicBezTo>
                <a:cubicBezTo>
                  <a:pt x="150468" y="3478226"/>
                  <a:pt x="148880" y="3489020"/>
                  <a:pt x="154653" y="3496236"/>
                </a:cubicBezTo>
                <a:cubicBezTo>
                  <a:pt x="159080" y="3501770"/>
                  <a:pt x="168100" y="3500718"/>
                  <a:pt x="174823" y="3502959"/>
                </a:cubicBezTo>
                <a:cubicBezTo>
                  <a:pt x="195843" y="3587033"/>
                  <a:pt x="168979" y="3482504"/>
                  <a:pt x="188270" y="3550024"/>
                </a:cubicBezTo>
                <a:cubicBezTo>
                  <a:pt x="190809" y="3558909"/>
                  <a:pt x="189868" y="3569229"/>
                  <a:pt x="194994" y="3576918"/>
                </a:cubicBezTo>
                <a:cubicBezTo>
                  <a:pt x="199476" y="3583641"/>
                  <a:pt x="208441" y="3585883"/>
                  <a:pt x="215164" y="3590365"/>
                </a:cubicBezTo>
                <a:cubicBezTo>
                  <a:pt x="219647" y="3597089"/>
                  <a:pt x="224603" y="3603520"/>
                  <a:pt x="228612" y="3610536"/>
                </a:cubicBezTo>
                <a:cubicBezTo>
                  <a:pt x="233585" y="3619238"/>
                  <a:pt x="236499" y="3629091"/>
                  <a:pt x="242059" y="3637430"/>
                </a:cubicBezTo>
                <a:cubicBezTo>
                  <a:pt x="267932" y="3676239"/>
                  <a:pt x="264411" y="3659736"/>
                  <a:pt x="282400" y="3691218"/>
                </a:cubicBezTo>
                <a:cubicBezTo>
                  <a:pt x="287373" y="3699920"/>
                  <a:pt x="289431" y="3710412"/>
                  <a:pt x="295847" y="3718112"/>
                </a:cubicBezTo>
                <a:cubicBezTo>
                  <a:pt x="301020" y="3724320"/>
                  <a:pt x="310133" y="3726021"/>
                  <a:pt x="316017" y="3731559"/>
                </a:cubicBezTo>
                <a:cubicBezTo>
                  <a:pt x="348330" y="3761971"/>
                  <a:pt x="375121" y="3798446"/>
                  <a:pt x="410147" y="3825688"/>
                </a:cubicBezTo>
                <a:lnTo>
                  <a:pt x="470659" y="3872753"/>
                </a:lnTo>
                <a:cubicBezTo>
                  <a:pt x="479541" y="3879585"/>
                  <a:pt x="488229" y="3886708"/>
                  <a:pt x="497553" y="3892924"/>
                </a:cubicBezTo>
                <a:cubicBezTo>
                  <a:pt x="504276" y="3897406"/>
                  <a:pt x="511744" y="3900935"/>
                  <a:pt x="517723" y="3906371"/>
                </a:cubicBezTo>
                <a:cubicBezTo>
                  <a:pt x="536485" y="3923427"/>
                  <a:pt x="557447" y="3939061"/>
                  <a:pt x="571512" y="3960159"/>
                </a:cubicBezTo>
                <a:cubicBezTo>
                  <a:pt x="575994" y="3966883"/>
                  <a:pt x="580950" y="3973314"/>
                  <a:pt x="584959" y="3980330"/>
                </a:cubicBezTo>
                <a:cubicBezTo>
                  <a:pt x="589932" y="3989032"/>
                  <a:pt x="591319" y="4000137"/>
                  <a:pt x="598406" y="4007224"/>
                </a:cubicBezTo>
                <a:cubicBezTo>
                  <a:pt x="603417" y="4012235"/>
                  <a:pt x="611853" y="4011706"/>
                  <a:pt x="618576" y="4013947"/>
                </a:cubicBezTo>
                <a:cubicBezTo>
                  <a:pt x="645470" y="4054289"/>
                  <a:pt x="616335" y="4016188"/>
                  <a:pt x="652194" y="4047565"/>
                </a:cubicBezTo>
                <a:cubicBezTo>
                  <a:pt x="664121" y="4058001"/>
                  <a:pt x="671637" y="4074096"/>
                  <a:pt x="685812" y="4081183"/>
                </a:cubicBezTo>
                <a:cubicBezTo>
                  <a:pt x="694777" y="4085665"/>
                  <a:pt x="704550" y="4088804"/>
                  <a:pt x="712706" y="4094630"/>
                </a:cubicBezTo>
                <a:cubicBezTo>
                  <a:pt x="720443" y="4100157"/>
                  <a:pt x="724965" y="4109526"/>
                  <a:pt x="732876" y="4114800"/>
                </a:cubicBezTo>
                <a:cubicBezTo>
                  <a:pt x="738666" y="4118660"/>
                  <a:pt x="776351" y="4127350"/>
                  <a:pt x="779941" y="4128247"/>
                </a:cubicBezTo>
                <a:cubicBezTo>
                  <a:pt x="818041" y="4126006"/>
                  <a:pt x="856370" y="4126258"/>
                  <a:pt x="894241" y="4121524"/>
                </a:cubicBezTo>
                <a:cubicBezTo>
                  <a:pt x="933583" y="4116606"/>
                  <a:pt x="932142" y="4108687"/>
                  <a:pt x="961476" y="4101353"/>
                </a:cubicBezTo>
                <a:cubicBezTo>
                  <a:pt x="972563" y="4098581"/>
                  <a:pt x="983888" y="4096871"/>
                  <a:pt x="995094" y="4094630"/>
                </a:cubicBezTo>
                <a:cubicBezTo>
                  <a:pt x="1017506" y="4085665"/>
                  <a:pt x="1045261" y="4084805"/>
                  <a:pt x="1062329" y="4067736"/>
                </a:cubicBezTo>
                <a:cubicBezTo>
                  <a:pt x="1080787" y="4049276"/>
                  <a:pt x="1069762" y="4056292"/>
                  <a:pt x="1095947" y="4047565"/>
                </a:cubicBezTo>
                <a:cubicBezTo>
                  <a:pt x="1132061" y="4023489"/>
                  <a:pt x="1125396" y="4022822"/>
                  <a:pt x="1156459" y="4013947"/>
                </a:cubicBezTo>
                <a:cubicBezTo>
                  <a:pt x="1165344" y="4011408"/>
                  <a:pt x="1174388" y="4009465"/>
                  <a:pt x="1183353" y="4007224"/>
                </a:cubicBezTo>
                <a:cubicBezTo>
                  <a:pt x="1196159" y="3968802"/>
                  <a:pt x="1179510" y="4000821"/>
                  <a:pt x="1210247" y="3980330"/>
                </a:cubicBezTo>
                <a:cubicBezTo>
                  <a:pt x="1218159" y="3975056"/>
                  <a:pt x="1222680" y="3965686"/>
                  <a:pt x="1230417" y="3960159"/>
                </a:cubicBezTo>
                <a:cubicBezTo>
                  <a:pt x="1238573" y="3954333"/>
                  <a:pt x="1248812" y="3952024"/>
                  <a:pt x="1257312" y="3946712"/>
                </a:cubicBezTo>
                <a:cubicBezTo>
                  <a:pt x="1303833" y="3917636"/>
                  <a:pt x="1264748" y="3933027"/>
                  <a:pt x="1304376" y="3919818"/>
                </a:cubicBezTo>
                <a:cubicBezTo>
                  <a:pt x="1348426" y="3875768"/>
                  <a:pt x="1298343" y="3921599"/>
                  <a:pt x="1351441" y="3886200"/>
                </a:cubicBezTo>
                <a:cubicBezTo>
                  <a:pt x="1425762" y="3836653"/>
                  <a:pt x="1379267" y="3854512"/>
                  <a:pt x="1425400" y="3839136"/>
                </a:cubicBezTo>
                <a:cubicBezTo>
                  <a:pt x="1478178" y="3786357"/>
                  <a:pt x="1454004" y="3804378"/>
                  <a:pt x="1492635" y="3778624"/>
                </a:cubicBezTo>
                <a:cubicBezTo>
                  <a:pt x="1497117" y="3771900"/>
                  <a:pt x="1501234" y="3764918"/>
                  <a:pt x="1506082" y="3758453"/>
                </a:cubicBezTo>
                <a:cubicBezTo>
                  <a:pt x="1514692" y="3746973"/>
                  <a:pt x="1525272" y="3736943"/>
                  <a:pt x="1532976" y="3724836"/>
                </a:cubicBezTo>
                <a:cubicBezTo>
                  <a:pt x="1541048" y="3712152"/>
                  <a:pt x="1547121" y="3698268"/>
                  <a:pt x="1553147" y="3684494"/>
                </a:cubicBezTo>
                <a:cubicBezTo>
                  <a:pt x="1562822" y="3662380"/>
                  <a:pt x="1571448" y="3639816"/>
                  <a:pt x="1580041" y="3617259"/>
                </a:cubicBezTo>
                <a:cubicBezTo>
                  <a:pt x="1589380" y="3592745"/>
                  <a:pt x="1595705" y="3567007"/>
                  <a:pt x="1606935" y="3543300"/>
                </a:cubicBezTo>
                <a:cubicBezTo>
                  <a:pt x="1615986" y="3524192"/>
                  <a:pt x="1630364" y="3508038"/>
                  <a:pt x="1640553" y="3489512"/>
                </a:cubicBezTo>
                <a:cubicBezTo>
                  <a:pt x="1655044" y="3463166"/>
                  <a:pt x="1668091" y="3436036"/>
                  <a:pt x="1680894" y="3408830"/>
                </a:cubicBezTo>
                <a:cubicBezTo>
                  <a:pt x="1722490" y="3320438"/>
                  <a:pt x="1649190" y="3450063"/>
                  <a:pt x="1734682" y="3314700"/>
                </a:cubicBezTo>
                <a:cubicBezTo>
                  <a:pt x="1748639" y="3292602"/>
                  <a:pt x="1775023" y="3247465"/>
                  <a:pt x="1775023" y="3247465"/>
                </a:cubicBezTo>
                <a:cubicBezTo>
                  <a:pt x="1797030" y="3159442"/>
                  <a:pt x="1761860" y="3280514"/>
                  <a:pt x="1801917" y="3200400"/>
                </a:cubicBezTo>
                <a:cubicBezTo>
                  <a:pt x="1807028" y="3190179"/>
                  <a:pt x="1806400" y="3177989"/>
                  <a:pt x="1808641" y="3166783"/>
                </a:cubicBezTo>
                <a:cubicBezTo>
                  <a:pt x="1804159" y="2987489"/>
                  <a:pt x="1796640" y="2808245"/>
                  <a:pt x="1795194" y="2628900"/>
                </a:cubicBezTo>
                <a:cubicBezTo>
                  <a:pt x="1794399" y="2530266"/>
                  <a:pt x="1801917" y="2431702"/>
                  <a:pt x="1801917" y="2333065"/>
                </a:cubicBezTo>
                <a:cubicBezTo>
                  <a:pt x="1801917" y="2141472"/>
                  <a:pt x="1797330" y="2082398"/>
                  <a:pt x="1788470" y="1922930"/>
                </a:cubicBezTo>
                <a:cubicBezTo>
                  <a:pt x="1795194" y="1792942"/>
                  <a:pt x="1795870" y="1662499"/>
                  <a:pt x="1808641" y="1532965"/>
                </a:cubicBezTo>
                <a:cubicBezTo>
                  <a:pt x="1811632" y="1502629"/>
                  <a:pt x="1828142" y="1475132"/>
                  <a:pt x="1835535" y="1445559"/>
                </a:cubicBezTo>
                <a:cubicBezTo>
                  <a:pt x="1839379" y="1430185"/>
                  <a:pt x="1840018" y="1414182"/>
                  <a:pt x="1842259" y="1398494"/>
                </a:cubicBezTo>
                <a:cubicBezTo>
                  <a:pt x="1828812" y="1349188"/>
                  <a:pt x="1813305" y="1300399"/>
                  <a:pt x="1801917" y="1250577"/>
                </a:cubicBezTo>
                <a:cubicBezTo>
                  <a:pt x="1770327" y="1112372"/>
                  <a:pt x="1803771" y="1214634"/>
                  <a:pt x="1781747" y="1082488"/>
                </a:cubicBezTo>
                <a:cubicBezTo>
                  <a:pt x="1777190" y="1055143"/>
                  <a:pt x="1766844" y="1029023"/>
                  <a:pt x="1761576" y="1001806"/>
                </a:cubicBezTo>
                <a:cubicBezTo>
                  <a:pt x="1753384" y="959482"/>
                  <a:pt x="1748731" y="916542"/>
                  <a:pt x="1741406" y="874059"/>
                </a:cubicBezTo>
                <a:cubicBezTo>
                  <a:pt x="1731330" y="815616"/>
                  <a:pt x="1726699" y="812578"/>
                  <a:pt x="1721235" y="759759"/>
                </a:cubicBezTo>
                <a:cubicBezTo>
                  <a:pt x="1701215" y="566232"/>
                  <a:pt x="1717398" y="669497"/>
                  <a:pt x="1701064" y="571500"/>
                </a:cubicBezTo>
                <a:cubicBezTo>
                  <a:pt x="1698823" y="533400"/>
                  <a:pt x="1698139" y="495176"/>
                  <a:pt x="1694341" y="457200"/>
                </a:cubicBezTo>
                <a:cubicBezTo>
                  <a:pt x="1693636" y="450148"/>
                  <a:pt x="1689336" y="443905"/>
                  <a:pt x="1687617" y="437030"/>
                </a:cubicBezTo>
                <a:cubicBezTo>
                  <a:pt x="1668608" y="360992"/>
                  <a:pt x="1696299" y="449628"/>
                  <a:pt x="1667447" y="363071"/>
                </a:cubicBezTo>
                <a:cubicBezTo>
                  <a:pt x="1665130" y="344536"/>
                  <a:pt x="1664363" y="309839"/>
                  <a:pt x="1654000" y="289112"/>
                </a:cubicBezTo>
                <a:cubicBezTo>
                  <a:pt x="1620224" y="221556"/>
                  <a:pt x="1662486" y="324598"/>
                  <a:pt x="1627106" y="242047"/>
                </a:cubicBezTo>
                <a:cubicBezTo>
                  <a:pt x="1617701" y="220102"/>
                  <a:pt x="1622860" y="217279"/>
                  <a:pt x="1606935" y="194983"/>
                </a:cubicBezTo>
                <a:cubicBezTo>
                  <a:pt x="1601408" y="187245"/>
                  <a:pt x="1593488" y="181536"/>
                  <a:pt x="1586764" y="174812"/>
                </a:cubicBezTo>
                <a:cubicBezTo>
                  <a:pt x="1584523" y="168088"/>
                  <a:pt x="1584468" y="160175"/>
                  <a:pt x="1580041" y="154641"/>
                </a:cubicBezTo>
                <a:cubicBezTo>
                  <a:pt x="1573706" y="146722"/>
                  <a:pt x="1539593" y="131055"/>
                  <a:pt x="1532976" y="127747"/>
                </a:cubicBezTo>
                <a:cubicBezTo>
                  <a:pt x="1515047" y="129988"/>
                  <a:pt x="1495349" y="126390"/>
                  <a:pt x="1479188" y="134471"/>
                </a:cubicBezTo>
                <a:cubicBezTo>
                  <a:pt x="1462179" y="142976"/>
                  <a:pt x="1454060" y="163402"/>
                  <a:pt x="1438847" y="174812"/>
                </a:cubicBezTo>
                <a:cubicBezTo>
                  <a:pt x="1401499" y="202824"/>
                  <a:pt x="1421562" y="189218"/>
                  <a:pt x="1378335" y="215153"/>
                </a:cubicBezTo>
                <a:cubicBezTo>
                  <a:pt x="1363499" y="234934"/>
                  <a:pt x="1356720" y="246613"/>
                  <a:pt x="1337994" y="262218"/>
                </a:cubicBezTo>
                <a:cubicBezTo>
                  <a:pt x="1331786" y="267391"/>
                  <a:pt x="1324547" y="271183"/>
                  <a:pt x="1317823" y="275665"/>
                </a:cubicBezTo>
                <a:cubicBezTo>
                  <a:pt x="1268092" y="350263"/>
                  <a:pt x="1352536" y="228443"/>
                  <a:pt x="1277482" y="316006"/>
                </a:cubicBezTo>
                <a:cubicBezTo>
                  <a:pt x="1256374" y="340632"/>
                  <a:pt x="1198967" y="436163"/>
                  <a:pt x="1163182" y="450477"/>
                </a:cubicBezTo>
                <a:lnTo>
                  <a:pt x="1129564" y="463924"/>
                </a:lnTo>
                <a:cubicBezTo>
                  <a:pt x="1028169" y="543592"/>
                  <a:pt x="1074147" y="528206"/>
                  <a:pt x="1008541" y="544606"/>
                </a:cubicBezTo>
                <a:cubicBezTo>
                  <a:pt x="999576" y="551330"/>
                  <a:pt x="989571" y="556853"/>
                  <a:pt x="981647" y="564777"/>
                </a:cubicBezTo>
                <a:cubicBezTo>
                  <a:pt x="975933" y="570491"/>
                  <a:pt x="976240" y="584143"/>
                  <a:pt x="968200" y="584947"/>
                </a:cubicBezTo>
                <a:cubicBezTo>
                  <a:pt x="949811" y="586786"/>
                  <a:pt x="932341" y="575982"/>
                  <a:pt x="914412" y="571500"/>
                </a:cubicBezTo>
                <a:cubicBezTo>
                  <a:pt x="909929" y="562535"/>
                  <a:pt x="907487" y="552216"/>
                  <a:pt x="900964" y="544606"/>
                </a:cubicBezTo>
                <a:cubicBezTo>
                  <a:pt x="893671" y="536098"/>
                  <a:pt x="882820" y="531436"/>
                  <a:pt x="874070" y="524436"/>
                </a:cubicBezTo>
                <a:cubicBezTo>
                  <a:pt x="860402" y="513501"/>
                  <a:pt x="846106" y="503195"/>
                  <a:pt x="833729" y="490818"/>
                </a:cubicBezTo>
                <a:cubicBezTo>
                  <a:pt x="828015" y="485104"/>
                  <a:pt x="827298" y="474656"/>
                  <a:pt x="820282" y="470647"/>
                </a:cubicBezTo>
                <a:cubicBezTo>
                  <a:pt x="810360" y="464977"/>
                  <a:pt x="797870" y="466165"/>
                  <a:pt x="786664" y="463924"/>
                </a:cubicBezTo>
                <a:cubicBezTo>
                  <a:pt x="782182" y="448236"/>
                  <a:pt x="782814" y="430054"/>
                  <a:pt x="773217" y="416859"/>
                </a:cubicBezTo>
                <a:cubicBezTo>
                  <a:pt x="763711" y="403789"/>
                  <a:pt x="732876" y="389965"/>
                  <a:pt x="732876" y="389965"/>
                </a:cubicBezTo>
                <a:cubicBezTo>
                  <a:pt x="726153" y="381000"/>
                  <a:pt x="721214" y="370364"/>
                  <a:pt x="712706" y="363071"/>
                </a:cubicBezTo>
                <a:cubicBezTo>
                  <a:pt x="691171" y="344613"/>
                  <a:pt x="634264" y="329454"/>
                  <a:pt x="618576" y="3227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6DEF648-2A3E-4283-9521-8BC488C92536}"/>
              </a:ext>
            </a:extLst>
          </p:cNvPr>
          <p:cNvSpPr/>
          <p:nvPr/>
        </p:nvSpPr>
        <p:spPr>
          <a:xfrm>
            <a:off x="2491363" y="2391647"/>
            <a:ext cx="5696361" cy="1366805"/>
          </a:xfrm>
          <a:prstGeom prst="roundRect">
            <a:avLst>
              <a:gd name="adj" fmla="val 11763"/>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B727BE-9859-4B06-91B5-4607A12FC98B}"/>
              </a:ext>
            </a:extLst>
          </p:cNvPr>
          <p:cNvSpPr txBox="1"/>
          <p:nvPr/>
        </p:nvSpPr>
        <p:spPr>
          <a:xfrm>
            <a:off x="2526527" y="2490879"/>
            <a:ext cx="5696361" cy="1200329"/>
          </a:xfrm>
          <a:prstGeom prst="rect">
            <a:avLst/>
          </a:prstGeom>
          <a:noFill/>
        </p:spPr>
        <p:txBody>
          <a:bodyPr wrap="square" rtlCol="0">
            <a:spAutoFit/>
          </a:bodyPr>
          <a:lstStyle/>
          <a:p>
            <a:r>
              <a:rPr lang="en-US" sz="2400" dirty="0"/>
              <a:t>E.g., identifying the “mother-in-law effect” in a Bangladesh nutritional counseling and supplementary feeding program</a:t>
            </a:r>
          </a:p>
        </p:txBody>
      </p:sp>
    </p:spTree>
    <p:extLst>
      <p:ext uri="{BB962C8B-B14F-4D97-AF65-F5344CB8AC3E}">
        <p14:creationId xmlns:p14="http://schemas.microsoft.com/office/powerpoint/2010/main" val="32532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7AFC72E-63BB-4CE6-B0E8-EAB3742A3B0D}"/>
              </a:ext>
            </a:extLst>
          </p:cNvPr>
          <p:cNvGraphicFramePr>
            <a:graphicFrameLocks noGrp="1"/>
          </p:cNvGraphicFramePr>
          <p:nvPr>
            <p:ph sz="quarter" idx="10"/>
            <p:extLst>
              <p:ext uri="{D42A27DB-BD31-4B8C-83A1-F6EECF244321}">
                <p14:modId xmlns:p14="http://schemas.microsoft.com/office/powerpoint/2010/main" val="2044405594"/>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957CA14-4D88-4710-8182-1E1407310418}"/>
              </a:ext>
            </a:extLst>
          </p:cNvPr>
          <p:cNvSpPr/>
          <p:nvPr/>
        </p:nvSpPr>
        <p:spPr>
          <a:xfrm>
            <a:off x="2359959" y="4229100"/>
            <a:ext cx="6521823" cy="1647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4770AB6A-156F-44EA-A92A-0D8FA5CF3CC2}"/>
              </a:ext>
            </a:extLst>
          </p:cNvPr>
          <p:cNvSpPr/>
          <p:nvPr/>
        </p:nvSpPr>
        <p:spPr>
          <a:xfrm>
            <a:off x="988359" y="4380719"/>
            <a:ext cx="1741394" cy="2289022"/>
          </a:xfrm>
          <a:custGeom>
            <a:avLst/>
            <a:gdLst>
              <a:gd name="connsiteX0" fmla="*/ 537882 w 1741394"/>
              <a:gd name="connsiteY0" fmla="*/ 345922 h 2289022"/>
              <a:gd name="connsiteX1" fmla="*/ 537882 w 1741394"/>
              <a:gd name="connsiteY1" fmla="*/ 345922 h 2289022"/>
              <a:gd name="connsiteX2" fmla="*/ 463923 w 1741394"/>
              <a:gd name="connsiteY2" fmla="*/ 292134 h 2289022"/>
              <a:gd name="connsiteX3" fmla="*/ 410135 w 1741394"/>
              <a:gd name="connsiteY3" fmla="*/ 198005 h 2289022"/>
              <a:gd name="connsiteX4" fmla="*/ 389965 w 1741394"/>
              <a:gd name="connsiteY4" fmla="*/ 184557 h 2289022"/>
              <a:gd name="connsiteX5" fmla="*/ 376517 w 1741394"/>
              <a:gd name="connsiteY5" fmla="*/ 157663 h 2289022"/>
              <a:gd name="connsiteX6" fmla="*/ 329453 w 1741394"/>
              <a:gd name="connsiteY6" fmla="*/ 97152 h 2289022"/>
              <a:gd name="connsiteX7" fmla="*/ 316006 w 1741394"/>
              <a:gd name="connsiteY7" fmla="*/ 70257 h 2289022"/>
              <a:gd name="connsiteX8" fmla="*/ 248770 w 1741394"/>
              <a:gd name="connsiteY8" fmla="*/ 43363 h 2289022"/>
              <a:gd name="connsiteX9" fmla="*/ 80682 w 1741394"/>
              <a:gd name="connsiteY9" fmla="*/ 29916 h 2289022"/>
              <a:gd name="connsiteX10" fmla="*/ 67235 w 1741394"/>
              <a:gd name="connsiteY10" fmla="*/ 70257 h 2289022"/>
              <a:gd name="connsiteX11" fmla="*/ 53788 w 1741394"/>
              <a:gd name="connsiteY11" fmla="*/ 386263 h 2289022"/>
              <a:gd name="connsiteX12" fmla="*/ 40341 w 1741394"/>
              <a:gd name="connsiteY12" fmla="*/ 547628 h 2289022"/>
              <a:gd name="connsiteX13" fmla="*/ 26894 w 1741394"/>
              <a:gd name="connsiteY13" fmla="*/ 614863 h 2289022"/>
              <a:gd name="connsiteX14" fmla="*/ 6723 w 1741394"/>
              <a:gd name="connsiteY14" fmla="*/ 688822 h 2289022"/>
              <a:gd name="connsiteX15" fmla="*/ 0 w 1741394"/>
              <a:gd name="connsiteY15" fmla="*/ 850187 h 2289022"/>
              <a:gd name="connsiteX16" fmla="*/ 6723 w 1741394"/>
              <a:gd name="connsiteY16" fmla="*/ 1354452 h 2289022"/>
              <a:gd name="connsiteX17" fmla="*/ 13447 w 1741394"/>
              <a:gd name="connsiteY17" fmla="*/ 1374622 h 2289022"/>
              <a:gd name="connsiteX18" fmla="*/ 26894 w 1741394"/>
              <a:gd name="connsiteY18" fmla="*/ 1394793 h 2289022"/>
              <a:gd name="connsiteX19" fmla="*/ 33617 w 1741394"/>
              <a:gd name="connsiteY19" fmla="*/ 1428410 h 2289022"/>
              <a:gd name="connsiteX20" fmla="*/ 40341 w 1741394"/>
              <a:gd name="connsiteY20" fmla="*/ 1448581 h 2289022"/>
              <a:gd name="connsiteX21" fmla="*/ 60512 w 1741394"/>
              <a:gd name="connsiteY21" fmla="*/ 1549434 h 2289022"/>
              <a:gd name="connsiteX22" fmla="*/ 73959 w 1741394"/>
              <a:gd name="connsiteY22" fmla="*/ 1636840 h 2289022"/>
              <a:gd name="connsiteX23" fmla="*/ 80682 w 1741394"/>
              <a:gd name="connsiteY23" fmla="*/ 1677181 h 2289022"/>
              <a:gd name="connsiteX24" fmla="*/ 107576 w 1741394"/>
              <a:gd name="connsiteY24" fmla="*/ 1724246 h 2289022"/>
              <a:gd name="connsiteX25" fmla="*/ 141194 w 1741394"/>
              <a:gd name="connsiteY25" fmla="*/ 1764587 h 2289022"/>
              <a:gd name="connsiteX26" fmla="*/ 168088 w 1741394"/>
              <a:gd name="connsiteY26" fmla="*/ 1798205 h 2289022"/>
              <a:gd name="connsiteX27" fmla="*/ 181535 w 1741394"/>
              <a:gd name="connsiteY27" fmla="*/ 1818375 h 2289022"/>
              <a:gd name="connsiteX28" fmla="*/ 201706 w 1741394"/>
              <a:gd name="connsiteY28" fmla="*/ 1825099 h 2289022"/>
              <a:gd name="connsiteX29" fmla="*/ 208429 w 1741394"/>
              <a:gd name="connsiteY29" fmla="*/ 1851993 h 2289022"/>
              <a:gd name="connsiteX30" fmla="*/ 275665 w 1741394"/>
              <a:gd name="connsiteY30" fmla="*/ 1912505 h 2289022"/>
              <a:gd name="connsiteX31" fmla="*/ 322729 w 1741394"/>
              <a:gd name="connsiteY31" fmla="*/ 1973016 h 2289022"/>
              <a:gd name="connsiteX32" fmla="*/ 437029 w 1741394"/>
              <a:gd name="connsiteY32" fmla="*/ 2073869 h 2289022"/>
              <a:gd name="connsiteX33" fmla="*/ 477370 w 1741394"/>
              <a:gd name="connsiteY33" fmla="*/ 2114210 h 2289022"/>
              <a:gd name="connsiteX34" fmla="*/ 551329 w 1741394"/>
              <a:gd name="connsiteY34" fmla="*/ 2147828 h 2289022"/>
              <a:gd name="connsiteX35" fmla="*/ 558053 w 1741394"/>
              <a:gd name="connsiteY35" fmla="*/ 2167999 h 2289022"/>
              <a:gd name="connsiteX36" fmla="*/ 584947 w 1741394"/>
              <a:gd name="connsiteY36" fmla="*/ 2181446 h 2289022"/>
              <a:gd name="connsiteX37" fmla="*/ 611841 w 1741394"/>
              <a:gd name="connsiteY37" fmla="*/ 2201616 h 2289022"/>
              <a:gd name="connsiteX38" fmla="*/ 632012 w 1741394"/>
              <a:gd name="connsiteY38" fmla="*/ 2215063 h 2289022"/>
              <a:gd name="connsiteX39" fmla="*/ 645459 w 1741394"/>
              <a:gd name="connsiteY39" fmla="*/ 2235234 h 2289022"/>
              <a:gd name="connsiteX40" fmla="*/ 679076 w 1741394"/>
              <a:gd name="connsiteY40" fmla="*/ 2248681 h 2289022"/>
              <a:gd name="connsiteX41" fmla="*/ 753035 w 1741394"/>
              <a:gd name="connsiteY41" fmla="*/ 2268852 h 2289022"/>
              <a:gd name="connsiteX42" fmla="*/ 847165 w 1741394"/>
              <a:gd name="connsiteY42" fmla="*/ 2289022 h 2289022"/>
              <a:gd name="connsiteX43" fmla="*/ 934570 w 1741394"/>
              <a:gd name="connsiteY43" fmla="*/ 2282299 h 2289022"/>
              <a:gd name="connsiteX44" fmla="*/ 995082 w 1741394"/>
              <a:gd name="connsiteY44" fmla="*/ 2255405 h 2289022"/>
              <a:gd name="connsiteX45" fmla="*/ 1015253 w 1741394"/>
              <a:gd name="connsiteY45" fmla="*/ 2235234 h 2289022"/>
              <a:gd name="connsiteX46" fmla="*/ 1062317 w 1741394"/>
              <a:gd name="connsiteY46" fmla="*/ 2208340 h 2289022"/>
              <a:gd name="connsiteX47" fmla="*/ 1116106 w 1741394"/>
              <a:gd name="connsiteY47" fmla="*/ 2167999 h 2289022"/>
              <a:gd name="connsiteX48" fmla="*/ 1149723 w 1741394"/>
              <a:gd name="connsiteY48" fmla="*/ 2161275 h 2289022"/>
              <a:gd name="connsiteX49" fmla="*/ 1230406 w 1741394"/>
              <a:gd name="connsiteY49" fmla="*/ 2114210 h 2289022"/>
              <a:gd name="connsiteX50" fmla="*/ 1257300 w 1741394"/>
              <a:gd name="connsiteY50" fmla="*/ 2087316 h 2289022"/>
              <a:gd name="connsiteX51" fmla="*/ 1297641 w 1741394"/>
              <a:gd name="connsiteY51" fmla="*/ 2046975 h 2289022"/>
              <a:gd name="connsiteX52" fmla="*/ 1324535 w 1741394"/>
              <a:gd name="connsiteY52" fmla="*/ 2026805 h 2289022"/>
              <a:gd name="connsiteX53" fmla="*/ 1337982 w 1741394"/>
              <a:gd name="connsiteY53" fmla="*/ 2006634 h 2289022"/>
              <a:gd name="connsiteX54" fmla="*/ 1358153 w 1741394"/>
              <a:gd name="connsiteY54" fmla="*/ 1986463 h 2289022"/>
              <a:gd name="connsiteX55" fmla="*/ 1391770 w 1741394"/>
              <a:gd name="connsiteY55" fmla="*/ 1939399 h 2289022"/>
              <a:gd name="connsiteX56" fmla="*/ 1432112 w 1741394"/>
              <a:gd name="connsiteY56" fmla="*/ 1885610 h 2289022"/>
              <a:gd name="connsiteX57" fmla="*/ 1438835 w 1741394"/>
              <a:gd name="connsiteY57" fmla="*/ 1865440 h 2289022"/>
              <a:gd name="connsiteX58" fmla="*/ 1452282 w 1741394"/>
              <a:gd name="connsiteY58" fmla="*/ 1838546 h 2289022"/>
              <a:gd name="connsiteX59" fmla="*/ 1472453 w 1741394"/>
              <a:gd name="connsiteY59" fmla="*/ 1825099 h 2289022"/>
              <a:gd name="connsiteX60" fmla="*/ 1526241 w 1741394"/>
              <a:gd name="connsiteY60" fmla="*/ 1764587 h 2289022"/>
              <a:gd name="connsiteX61" fmla="*/ 1546412 w 1741394"/>
              <a:gd name="connsiteY61" fmla="*/ 1744416 h 2289022"/>
              <a:gd name="connsiteX62" fmla="*/ 1566582 w 1741394"/>
              <a:gd name="connsiteY62" fmla="*/ 1737693 h 2289022"/>
              <a:gd name="connsiteX63" fmla="*/ 1593476 w 1741394"/>
              <a:gd name="connsiteY63" fmla="*/ 1697352 h 2289022"/>
              <a:gd name="connsiteX64" fmla="*/ 1600200 w 1741394"/>
              <a:gd name="connsiteY64" fmla="*/ 1663734 h 2289022"/>
              <a:gd name="connsiteX65" fmla="*/ 1620370 w 1741394"/>
              <a:gd name="connsiteY65" fmla="*/ 1643563 h 2289022"/>
              <a:gd name="connsiteX66" fmla="*/ 1633817 w 1741394"/>
              <a:gd name="connsiteY66" fmla="*/ 1616669 h 2289022"/>
              <a:gd name="connsiteX67" fmla="*/ 1667435 w 1741394"/>
              <a:gd name="connsiteY67" fmla="*/ 1529263 h 2289022"/>
              <a:gd name="connsiteX68" fmla="*/ 1674159 w 1741394"/>
              <a:gd name="connsiteY68" fmla="*/ 1468752 h 2289022"/>
              <a:gd name="connsiteX69" fmla="*/ 1687606 w 1741394"/>
              <a:gd name="connsiteY69" fmla="*/ 1428410 h 2289022"/>
              <a:gd name="connsiteX70" fmla="*/ 1707776 w 1741394"/>
              <a:gd name="connsiteY70" fmla="*/ 1287216 h 2289022"/>
              <a:gd name="connsiteX71" fmla="*/ 1727947 w 1741394"/>
              <a:gd name="connsiteY71" fmla="*/ 1240152 h 2289022"/>
              <a:gd name="connsiteX72" fmla="*/ 1741394 w 1741394"/>
              <a:gd name="connsiteY72" fmla="*/ 1186363 h 2289022"/>
              <a:gd name="connsiteX73" fmla="*/ 1707776 w 1741394"/>
              <a:gd name="connsiteY73" fmla="*/ 1045169 h 2289022"/>
              <a:gd name="connsiteX74" fmla="*/ 1674159 w 1741394"/>
              <a:gd name="connsiteY74" fmla="*/ 890528 h 2289022"/>
              <a:gd name="connsiteX75" fmla="*/ 1647265 w 1741394"/>
              <a:gd name="connsiteY75" fmla="*/ 762781 h 2289022"/>
              <a:gd name="connsiteX76" fmla="*/ 1627094 w 1741394"/>
              <a:gd name="connsiteY76" fmla="*/ 648481 h 2289022"/>
              <a:gd name="connsiteX77" fmla="*/ 1620370 w 1741394"/>
              <a:gd name="connsiteY77" fmla="*/ 587969 h 2289022"/>
              <a:gd name="connsiteX78" fmla="*/ 1613647 w 1741394"/>
              <a:gd name="connsiteY78" fmla="*/ 567799 h 2289022"/>
              <a:gd name="connsiteX79" fmla="*/ 1606923 w 1741394"/>
              <a:gd name="connsiteY79" fmla="*/ 534181 h 2289022"/>
              <a:gd name="connsiteX80" fmla="*/ 1586753 w 1741394"/>
              <a:gd name="connsiteY80" fmla="*/ 426605 h 2289022"/>
              <a:gd name="connsiteX81" fmla="*/ 1573306 w 1741394"/>
              <a:gd name="connsiteY81" fmla="*/ 372816 h 2289022"/>
              <a:gd name="connsiteX82" fmla="*/ 1566582 w 1741394"/>
              <a:gd name="connsiteY82" fmla="*/ 319028 h 2289022"/>
              <a:gd name="connsiteX83" fmla="*/ 1553135 w 1741394"/>
              <a:gd name="connsiteY83" fmla="*/ 271963 h 2289022"/>
              <a:gd name="connsiteX84" fmla="*/ 1532965 w 1741394"/>
              <a:gd name="connsiteY84" fmla="*/ 238346 h 2289022"/>
              <a:gd name="connsiteX85" fmla="*/ 1492623 w 1741394"/>
              <a:gd name="connsiteY85" fmla="*/ 184557 h 2289022"/>
              <a:gd name="connsiteX86" fmla="*/ 1324535 w 1741394"/>
              <a:gd name="connsiteY86" fmla="*/ 191281 h 2289022"/>
              <a:gd name="connsiteX87" fmla="*/ 1284194 w 1741394"/>
              <a:gd name="connsiteY87" fmla="*/ 218175 h 2289022"/>
              <a:gd name="connsiteX88" fmla="*/ 1264023 w 1741394"/>
              <a:gd name="connsiteY88" fmla="*/ 231622 h 2289022"/>
              <a:gd name="connsiteX89" fmla="*/ 1243853 w 1741394"/>
              <a:gd name="connsiteY89" fmla="*/ 251793 h 2289022"/>
              <a:gd name="connsiteX90" fmla="*/ 1183341 w 1741394"/>
              <a:gd name="connsiteY90" fmla="*/ 285410 h 2289022"/>
              <a:gd name="connsiteX91" fmla="*/ 1116106 w 1741394"/>
              <a:gd name="connsiteY91" fmla="*/ 325752 h 2289022"/>
              <a:gd name="connsiteX92" fmla="*/ 1109382 w 1741394"/>
              <a:gd name="connsiteY92" fmla="*/ 345922 h 2289022"/>
              <a:gd name="connsiteX93" fmla="*/ 1048870 w 1741394"/>
              <a:gd name="connsiteY93" fmla="*/ 379540 h 2289022"/>
              <a:gd name="connsiteX94" fmla="*/ 968188 w 1741394"/>
              <a:gd name="connsiteY94" fmla="*/ 433328 h 2289022"/>
              <a:gd name="connsiteX95" fmla="*/ 927847 w 1741394"/>
              <a:gd name="connsiteY95" fmla="*/ 460222 h 2289022"/>
              <a:gd name="connsiteX96" fmla="*/ 887506 w 1741394"/>
              <a:gd name="connsiteY96" fmla="*/ 473669 h 2289022"/>
              <a:gd name="connsiteX97" fmla="*/ 860612 w 1741394"/>
              <a:gd name="connsiteY97" fmla="*/ 500563 h 2289022"/>
              <a:gd name="connsiteX98" fmla="*/ 820270 w 1741394"/>
              <a:gd name="connsiteY98" fmla="*/ 514010 h 2289022"/>
              <a:gd name="connsiteX99" fmla="*/ 699247 w 1741394"/>
              <a:gd name="connsiteY99" fmla="*/ 507287 h 2289022"/>
              <a:gd name="connsiteX100" fmla="*/ 672353 w 1741394"/>
              <a:gd name="connsiteY100" fmla="*/ 487116 h 2289022"/>
              <a:gd name="connsiteX101" fmla="*/ 652182 w 1741394"/>
              <a:gd name="connsiteY101" fmla="*/ 473669 h 2289022"/>
              <a:gd name="connsiteX102" fmla="*/ 632012 w 1741394"/>
              <a:gd name="connsiteY102" fmla="*/ 413157 h 2289022"/>
              <a:gd name="connsiteX103" fmla="*/ 605117 w 1741394"/>
              <a:gd name="connsiteY103" fmla="*/ 352646 h 2289022"/>
              <a:gd name="connsiteX104" fmla="*/ 584947 w 1741394"/>
              <a:gd name="connsiteY104" fmla="*/ 339199 h 2289022"/>
              <a:gd name="connsiteX105" fmla="*/ 537882 w 1741394"/>
              <a:gd name="connsiteY105" fmla="*/ 345922 h 228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741394" h="2289022">
                <a:moveTo>
                  <a:pt x="537882" y="345922"/>
                </a:moveTo>
                <a:lnTo>
                  <a:pt x="537882" y="345922"/>
                </a:lnTo>
                <a:cubicBezTo>
                  <a:pt x="513229" y="327993"/>
                  <a:pt x="485478" y="313689"/>
                  <a:pt x="463923" y="292134"/>
                </a:cubicBezTo>
                <a:cubicBezTo>
                  <a:pt x="351687" y="179898"/>
                  <a:pt x="465045" y="274882"/>
                  <a:pt x="410135" y="198005"/>
                </a:cubicBezTo>
                <a:cubicBezTo>
                  <a:pt x="405438" y="191429"/>
                  <a:pt x="396688" y="189040"/>
                  <a:pt x="389965" y="184557"/>
                </a:cubicBezTo>
                <a:cubicBezTo>
                  <a:pt x="385482" y="175592"/>
                  <a:pt x="382343" y="165819"/>
                  <a:pt x="376517" y="157663"/>
                </a:cubicBezTo>
                <a:cubicBezTo>
                  <a:pt x="339631" y="106023"/>
                  <a:pt x="370610" y="179470"/>
                  <a:pt x="329453" y="97152"/>
                </a:cubicBezTo>
                <a:cubicBezTo>
                  <a:pt x="324971" y="88187"/>
                  <a:pt x="324346" y="75817"/>
                  <a:pt x="316006" y="70257"/>
                </a:cubicBezTo>
                <a:cubicBezTo>
                  <a:pt x="295922" y="56867"/>
                  <a:pt x="248770" y="43363"/>
                  <a:pt x="248770" y="43363"/>
                </a:cubicBezTo>
                <a:cubicBezTo>
                  <a:pt x="210089" y="-14658"/>
                  <a:pt x="221774" y="-9589"/>
                  <a:pt x="80682" y="29916"/>
                </a:cubicBezTo>
                <a:cubicBezTo>
                  <a:pt x="67033" y="33738"/>
                  <a:pt x="67235" y="70257"/>
                  <a:pt x="67235" y="70257"/>
                </a:cubicBezTo>
                <a:cubicBezTo>
                  <a:pt x="62753" y="175592"/>
                  <a:pt x="58883" y="280956"/>
                  <a:pt x="53788" y="386263"/>
                </a:cubicBezTo>
                <a:cubicBezTo>
                  <a:pt x="52132" y="420497"/>
                  <a:pt x="46921" y="505956"/>
                  <a:pt x="40341" y="547628"/>
                </a:cubicBezTo>
                <a:cubicBezTo>
                  <a:pt x="36776" y="570204"/>
                  <a:pt x="32437" y="592690"/>
                  <a:pt x="26894" y="614863"/>
                </a:cubicBezTo>
                <a:cubicBezTo>
                  <a:pt x="11728" y="675527"/>
                  <a:pt x="19292" y="651119"/>
                  <a:pt x="6723" y="688822"/>
                </a:cubicBezTo>
                <a:cubicBezTo>
                  <a:pt x="4482" y="742610"/>
                  <a:pt x="0" y="796352"/>
                  <a:pt x="0" y="850187"/>
                </a:cubicBezTo>
                <a:cubicBezTo>
                  <a:pt x="0" y="1018290"/>
                  <a:pt x="2414" y="1186404"/>
                  <a:pt x="6723" y="1354452"/>
                </a:cubicBezTo>
                <a:cubicBezTo>
                  <a:pt x="6905" y="1361537"/>
                  <a:pt x="10277" y="1368283"/>
                  <a:pt x="13447" y="1374622"/>
                </a:cubicBezTo>
                <a:cubicBezTo>
                  <a:pt x="17061" y="1381850"/>
                  <a:pt x="22412" y="1388069"/>
                  <a:pt x="26894" y="1394793"/>
                </a:cubicBezTo>
                <a:cubicBezTo>
                  <a:pt x="29135" y="1405999"/>
                  <a:pt x="30845" y="1417324"/>
                  <a:pt x="33617" y="1428410"/>
                </a:cubicBezTo>
                <a:cubicBezTo>
                  <a:pt x="35336" y="1435286"/>
                  <a:pt x="38951" y="1441631"/>
                  <a:pt x="40341" y="1448581"/>
                </a:cubicBezTo>
                <a:cubicBezTo>
                  <a:pt x="62260" y="1558173"/>
                  <a:pt x="43266" y="1497700"/>
                  <a:pt x="60512" y="1549434"/>
                </a:cubicBezTo>
                <a:cubicBezTo>
                  <a:pt x="77282" y="1650060"/>
                  <a:pt x="56656" y="1524371"/>
                  <a:pt x="73959" y="1636840"/>
                </a:cubicBezTo>
                <a:cubicBezTo>
                  <a:pt x="76032" y="1650314"/>
                  <a:pt x="76765" y="1664123"/>
                  <a:pt x="80682" y="1677181"/>
                </a:cubicBezTo>
                <a:cubicBezTo>
                  <a:pt x="87097" y="1698566"/>
                  <a:pt x="97152" y="1706004"/>
                  <a:pt x="107576" y="1724246"/>
                </a:cubicBezTo>
                <a:cubicBezTo>
                  <a:pt x="128574" y="1760992"/>
                  <a:pt x="109510" y="1743465"/>
                  <a:pt x="141194" y="1764587"/>
                </a:cubicBezTo>
                <a:cubicBezTo>
                  <a:pt x="182581" y="1826666"/>
                  <a:pt x="129767" y="1750303"/>
                  <a:pt x="168088" y="1798205"/>
                </a:cubicBezTo>
                <a:cubicBezTo>
                  <a:pt x="173136" y="1804515"/>
                  <a:pt x="175225" y="1813327"/>
                  <a:pt x="181535" y="1818375"/>
                </a:cubicBezTo>
                <a:cubicBezTo>
                  <a:pt x="187069" y="1822802"/>
                  <a:pt x="194982" y="1822858"/>
                  <a:pt x="201706" y="1825099"/>
                </a:cubicBezTo>
                <a:cubicBezTo>
                  <a:pt x="203947" y="1834064"/>
                  <a:pt x="204789" y="1843500"/>
                  <a:pt x="208429" y="1851993"/>
                </a:cubicBezTo>
                <a:cubicBezTo>
                  <a:pt x="222206" y="1884139"/>
                  <a:pt x="248979" y="1885819"/>
                  <a:pt x="275665" y="1912505"/>
                </a:cubicBezTo>
                <a:cubicBezTo>
                  <a:pt x="293734" y="1930574"/>
                  <a:pt x="305823" y="1953855"/>
                  <a:pt x="322729" y="1973016"/>
                </a:cubicBezTo>
                <a:cubicBezTo>
                  <a:pt x="385297" y="2043927"/>
                  <a:pt x="365863" y="2012192"/>
                  <a:pt x="437029" y="2073869"/>
                </a:cubicBezTo>
                <a:cubicBezTo>
                  <a:pt x="451400" y="2086324"/>
                  <a:pt x="462652" y="2102168"/>
                  <a:pt x="477370" y="2114210"/>
                </a:cubicBezTo>
                <a:cubicBezTo>
                  <a:pt x="502545" y="2134808"/>
                  <a:pt x="520931" y="2137695"/>
                  <a:pt x="551329" y="2147828"/>
                </a:cubicBezTo>
                <a:cubicBezTo>
                  <a:pt x="553570" y="2154552"/>
                  <a:pt x="553041" y="2162987"/>
                  <a:pt x="558053" y="2167999"/>
                </a:cubicBezTo>
                <a:cubicBezTo>
                  <a:pt x="565140" y="2175086"/>
                  <a:pt x="576448" y="2176134"/>
                  <a:pt x="584947" y="2181446"/>
                </a:cubicBezTo>
                <a:cubicBezTo>
                  <a:pt x="594449" y="2187385"/>
                  <a:pt x="602722" y="2195103"/>
                  <a:pt x="611841" y="2201616"/>
                </a:cubicBezTo>
                <a:cubicBezTo>
                  <a:pt x="618417" y="2206313"/>
                  <a:pt x="625288" y="2210581"/>
                  <a:pt x="632012" y="2215063"/>
                </a:cubicBezTo>
                <a:cubicBezTo>
                  <a:pt x="636494" y="2221787"/>
                  <a:pt x="638883" y="2230537"/>
                  <a:pt x="645459" y="2235234"/>
                </a:cubicBezTo>
                <a:cubicBezTo>
                  <a:pt x="655280" y="2242249"/>
                  <a:pt x="667734" y="2244557"/>
                  <a:pt x="679076" y="2248681"/>
                </a:cubicBezTo>
                <a:cubicBezTo>
                  <a:pt x="742536" y="2271758"/>
                  <a:pt x="695619" y="2254498"/>
                  <a:pt x="753035" y="2268852"/>
                </a:cubicBezTo>
                <a:cubicBezTo>
                  <a:pt x="836099" y="2289618"/>
                  <a:pt x="763783" y="2277111"/>
                  <a:pt x="847165" y="2289022"/>
                </a:cubicBezTo>
                <a:cubicBezTo>
                  <a:pt x="876300" y="2286781"/>
                  <a:pt x="905747" y="2287103"/>
                  <a:pt x="934570" y="2282299"/>
                </a:cubicBezTo>
                <a:cubicBezTo>
                  <a:pt x="941446" y="2281153"/>
                  <a:pt x="987329" y="2260943"/>
                  <a:pt x="995082" y="2255405"/>
                </a:cubicBezTo>
                <a:cubicBezTo>
                  <a:pt x="1002820" y="2249878"/>
                  <a:pt x="1008033" y="2241422"/>
                  <a:pt x="1015253" y="2235234"/>
                </a:cubicBezTo>
                <a:cubicBezTo>
                  <a:pt x="1041157" y="2213031"/>
                  <a:pt x="1035728" y="2217203"/>
                  <a:pt x="1062317" y="2208340"/>
                </a:cubicBezTo>
                <a:cubicBezTo>
                  <a:pt x="1063111" y="2207705"/>
                  <a:pt x="1106031" y="2171777"/>
                  <a:pt x="1116106" y="2167999"/>
                </a:cubicBezTo>
                <a:cubicBezTo>
                  <a:pt x="1126806" y="2163986"/>
                  <a:pt x="1138517" y="2163516"/>
                  <a:pt x="1149723" y="2161275"/>
                </a:cubicBezTo>
                <a:cubicBezTo>
                  <a:pt x="1216132" y="2117003"/>
                  <a:pt x="1187237" y="2128600"/>
                  <a:pt x="1230406" y="2114210"/>
                </a:cubicBezTo>
                <a:cubicBezTo>
                  <a:pt x="1244748" y="2071181"/>
                  <a:pt x="1225027" y="2112417"/>
                  <a:pt x="1257300" y="2087316"/>
                </a:cubicBezTo>
                <a:cubicBezTo>
                  <a:pt x="1272311" y="2075641"/>
                  <a:pt x="1283506" y="2059697"/>
                  <a:pt x="1297641" y="2046975"/>
                </a:cubicBezTo>
                <a:cubicBezTo>
                  <a:pt x="1305970" y="2039479"/>
                  <a:pt x="1315570" y="2033528"/>
                  <a:pt x="1324535" y="2026805"/>
                </a:cubicBezTo>
                <a:cubicBezTo>
                  <a:pt x="1329017" y="2020081"/>
                  <a:pt x="1332809" y="2012842"/>
                  <a:pt x="1337982" y="2006634"/>
                </a:cubicBezTo>
                <a:cubicBezTo>
                  <a:pt x="1344069" y="1999329"/>
                  <a:pt x="1352626" y="1994201"/>
                  <a:pt x="1358153" y="1986463"/>
                </a:cubicBezTo>
                <a:cubicBezTo>
                  <a:pt x="1402402" y="1924515"/>
                  <a:pt x="1339326" y="1991843"/>
                  <a:pt x="1391770" y="1939399"/>
                </a:cubicBezTo>
                <a:cubicBezTo>
                  <a:pt x="1406961" y="1893828"/>
                  <a:pt x="1385756" y="1947418"/>
                  <a:pt x="1432112" y="1885610"/>
                </a:cubicBezTo>
                <a:cubicBezTo>
                  <a:pt x="1436364" y="1879940"/>
                  <a:pt x="1436043" y="1871954"/>
                  <a:pt x="1438835" y="1865440"/>
                </a:cubicBezTo>
                <a:cubicBezTo>
                  <a:pt x="1442783" y="1856228"/>
                  <a:pt x="1445866" y="1846246"/>
                  <a:pt x="1452282" y="1838546"/>
                </a:cubicBezTo>
                <a:cubicBezTo>
                  <a:pt x="1457455" y="1832338"/>
                  <a:pt x="1465729" y="1829581"/>
                  <a:pt x="1472453" y="1825099"/>
                </a:cubicBezTo>
                <a:cubicBezTo>
                  <a:pt x="1502131" y="1785527"/>
                  <a:pt x="1484699" y="1806129"/>
                  <a:pt x="1526241" y="1764587"/>
                </a:cubicBezTo>
                <a:cubicBezTo>
                  <a:pt x="1532965" y="1757863"/>
                  <a:pt x="1537391" y="1747423"/>
                  <a:pt x="1546412" y="1744416"/>
                </a:cubicBezTo>
                <a:lnTo>
                  <a:pt x="1566582" y="1737693"/>
                </a:lnTo>
                <a:cubicBezTo>
                  <a:pt x="1595086" y="1652185"/>
                  <a:pt x="1543109" y="1798086"/>
                  <a:pt x="1593476" y="1697352"/>
                </a:cubicBezTo>
                <a:cubicBezTo>
                  <a:pt x="1598587" y="1687131"/>
                  <a:pt x="1595089" y="1673956"/>
                  <a:pt x="1600200" y="1663734"/>
                </a:cubicBezTo>
                <a:cubicBezTo>
                  <a:pt x="1604452" y="1655229"/>
                  <a:pt x="1614843" y="1651300"/>
                  <a:pt x="1620370" y="1643563"/>
                </a:cubicBezTo>
                <a:cubicBezTo>
                  <a:pt x="1626196" y="1635407"/>
                  <a:pt x="1630001" y="1625937"/>
                  <a:pt x="1633817" y="1616669"/>
                </a:cubicBezTo>
                <a:cubicBezTo>
                  <a:pt x="1645703" y="1587804"/>
                  <a:pt x="1656229" y="1558398"/>
                  <a:pt x="1667435" y="1529263"/>
                </a:cubicBezTo>
                <a:cubicBezTo>
                  <a:pt x="1669676" y="1509093"/>
                  <a:pt x="1670179" y="1488652"/>
                  <a:pt x="1674159" y="1468752"/>
                </a:cubicBezTo>
                <a:cubicBezTo>
                  <a:pt x="1676939" y="1454853"/>
                  <a:pt x="1684994" y="1442342"/>
                  <a:pt x="1687606" y="1428410"/>
                </a:cubicBezTo>
                <a:cubicBezTo>
                  <a:pt x="1704416" y="1338752"/>
                  <a:pt x="1681851" y="1380544"/>
                  <a:pt x="1707776" y="1287216"/>
                </a:cubicBezTo>
                <a:cubicBezTo>
                  <a:pt x="1712344" y="1270771"/>
                  <a:pt x="1722550" y="1256344"/>
                  <a:pt x="1727947" y="1240152"/>
                </a:cubicBezTo>
                <a:cubicBezTo>
                  <a:pt x="1733791" y="1222619"/>
                  <a:pt x="1736912" y="1204293"/>
                  <a:pt x="1741394" y="1186363"/>
                </a:cubicBezTo>
                <a:cubicBezTo>
                  <a:pt x="1730188" y="1139298"/>
                  <a:pt x="1717532" y="1092555"/>
                  <a:pt x="1707776" y="1045169"/>
                </a:cubicBezTo>
                <a:cubicBezTo>
                  <a:pt x="1672436" y="873517"/>
                  <a:pt x="1717353" y="1034512"/>
                  <a:pt x="1674159" y="890528"/>
                </a:cubicBezTo>
                <a:cubicBezTo>
                  <a:pt x="1651622" y="665178"/>
                  <a:pt x="1687487" y="973947"/>
                  <a:pt x="1647265" y="762781"/>
                </a:cubicBezTo>
                <a:cubicBezTo>
                  <a:pt x="1620576" y="622665"/>
                  <a:pt x="1659044" y="728357"/>
                  <a:pt x="1627094" y="648481"/>
                </a:cubicBezTo>
                <a:cubicBezTo>
                  <a:pt x="1624853" y="628310"/>
                  <a:pt x="1623706" y="607988"/>
                  <a:pt x="1620370" y="587969"/>
                </a:cubicBezTo>
                <a:cubicBezTo>
                  <a:pt x="1619205" y="580978"/>
                  <a:pt x="1615366" y="574674"/>
                  <a:pt x="1613647" y="567799"/>
                </a:cubicBezTo>
                <a:cubicBezTo>
                  <a:pt x="1610875" y="556712"/>
                  <a:pt x="1609061" y="545407"/>
                  <a:pt x="1606923" y="534181"/>
                </a:cubicBezTo>
                <a:cubicBezTo>
                  <a:pt x="1600097" y="498342"/>
                  <a:pt x="1595601" y="461999"/>
                  <a:pt x="1586753" y="426605"/>
                </a:cubicBezTo>
                <a:cubicBezTo>
                  <a:pt x="1582271" y="408675"/>
                  <a:pt x="1576712" y="390981"/>
                  <a:pt x="1573306" y="372816"/>
                </a:cubicBezTo>
                <a:cubicBezTo>
                  <a:pt x="1569976" y="355057"/>
                  <a:pt x="1569553" y="336851"/>
                  <a:pt x="1566582" y="319028"/>
                </a:cubicBezTo>
                <a:cubicBezTo>
                  <a:pt x="1565504" y="312561"/>
                  <a:pt x="1557133" y="279959"/>
                  <a:pt x="1553135" y="271963"/>
                </a:cubicBezTo>
                <a:cubicBezTo>
                  <a:pt x="1547291" y="260275"/>
                  <a:pt x="1539981" y="249371"/>
                  <a:pt x="1532965" y="238346"/>
                </a:cubicBezTo>
                <a:cubicBezTo>
                  <a:pt x="1506357" y="196534"/>
                  <a:pt x="1516006" y="207941"/>
                  <a:pt x="1492623" y="184557"/>
                </a:cubicBezTo>
                <a:cubicBezTo>
                  <a:pt x="1436594" y="186798"/>
                  <a:pt x="1380467" y="187286"/>
                  <a:pt x="1324535" y="191281"/>
                </a:cubicBezTo>
                <a:cubicBezTo>
                  <a:pt x="1301275" y="192943"/>
                  <a:pt x="1301420" y="203820"/>
                  <a:pt x="1284194" y="218175"/>
                </a:cubicBezTo>
                <a:cubicBezTo>
                  <a:pt x="1277986" y="223348"/>
                  <a:pt x="1270231" y="226449"/>
                  <a:pt x="1264023" y="231622"/>
                </a:cubicBezTo>
                <a:cubicBezTo>
                  <a:pt x="1256718" y="237709"/>
                  <a:pt x="1251358" y="245955"/>
                  <a:pt x="1243853" y="251793"/>
                </a:cubicBezTo>
                <a:cubicBezTo>
                  <a:pt x="1149683" y="325038"/>
                  <a:pt x="1239864" y="254974"/>
                  <a:pt x="1183341" y="285410"/>
                </a:cubicBezTo>
                <a:cubicBezTo>
                  <a:pt x="1160329" y="297801"/>
                  <a:pt x="1116106" y="325752"/>
                  <a:pt x="1116106" y="325752"/>
                </a:cubicBezTo>
                <a:cubicBezTo>
                  <a:pt x="1113865" y="332475"/>
                  <a:pt x="1114393" y="340911"/>
                  <a:pt x="1109382" y="345922"/>
                </a:cubicBezTo>
                <a:cubicBezTo>
                  <a:pt x="1086263" y="369041"/>
                  <a:pt x="1074234" y="371085"/>
                  <a:pt x="1048870" y="379540"/>
                </a:cubicBezTo>
                <a:cubicBezTo>
                  <a:pt x="982765" y="430956"/>
                  <a:pt x="1012601" y="418525"/>
                  <a:pt x="968188" y="433328"/>
                </a:cubicBezTo>
                <a:cubicBezTo>
                  <a:pt x="954741" y="442293"/>
                  <a:pt x="942302" y="452994"/>
                  <a:pt x="927847" y="460222"/>
                </a:cubicBezTo>
                <a:cubicBezTo>
                  <a:pt x="915169" y="466561"/>
                  <a:pt x="887506" y="473669"/>
                  <a:pt x="887506" y="473669"/>
                </a:cubicBezTo>
                <a:cubicBezTo>
                  <a:pt x="878541" y="482634"/>
                  <a:pt x="871483" y="494040"/>
                  <a:pt x="860612" y="500563"/>
                </a:cubicBezTo>
                <a:cubicBezTo>
                  <a:pt x="848457" y="507856"/>
                  <a:pt x="820270" y="514010"/>
                  <a:pt x="820270" y="514010"/>
                </a:cubicBezTo>
                <a:cubicBezTo>
                  <a:pt x="779929" y="511769"/>
                  <a:pt x="738998" y="514515"/>
                  <a:pt x="699247" y="507287"/>
                </a:cubicBezTo>
                <a:cubicBezTo>
                  <a:pt x="688222" y="505282"/>
                  <a:pt x="681472" y="493629"/>
                  <a:pt x="672353" y="487116"/>
                </a:cubicBezTo>
                <a:cubicBezTo>
                  <a:pt x="665777" y="482419"/>
                  <a:pt x="658906" y="478151"/>
                  <a:pt x="652182" y="473669"/>
                </a:cubicBezTo>
                <a:cubicBezTo>
                  <a:pt x="637450" y="400005"/>
                  <a:pt x="655870" y="476778"/>
                  <a:pt x="632012" y="413157"/>
                </a:cubicBezTo>
                <a:cubicBezTo>
                  <a:pt x="619200" y="378992"/>
                  <a:pt x="634169" y="386540"/>
                  <a:pt x="605117" y="352646"/>
                </a:cubicBezTo>
                <a:cubicBezTo>
                  <a:pt x="599858" y="346511"/>
                  <a:pt x="591670" y="343681"/>
                  <a:pt x="584947" y="339199"/>
                </a:cubicBezTo>
                <a:cubicBezTo>
                  <a:pt x="567770" y="313434"/>
                  <a:pt x="545726" y="344802"/>
                  <a:pt x="537882" y="3459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a:extLst>
              <a:ext uri="{FF2B5EF4-FFF2-40B4-BE49-F238E27FC236}">
                <a16:creationId xmlns:a16="http://schemas.microsoft.com/office/drawing/2014/main" id="{200E398A-7A83-413C-BAA1-F1FE41B73824}"/>
              </a:ext>
            </a:extLst>
          </p:cNvPr>
          <p:cNvSpPr txBox="1">
            <a:spLocks/>
          </p:cNvSpPr>
          <p:nvPr/>
        </p:nvSpPr>
        <p:spPr>
          <a:xfrm>
            <a:off x="834498" y="274638"/>
            <a:ext cx="8309502" cy="599422"/>
          </a:xfrm>
          <a:prstGeom prst="rect">
            <a:avLst/>
          </a:prstGeom>
        </p:spPr>
        <p:txBody>
          <a:bodyPr>
            <a:normAutofit/>
          </a:bodyPr>
          <a:lstStyle>
            <a:lvl1pPr algn="l" defTabSz="914400" rtl="0" eaLnBrk="1" latinLnBrk="0" hangingPunct="1">
              <a:lnSpc>
                <a:spcPct val="90000"/>
              </a:lnSpc>
              <a:spcBef>
                <a:spcPct val="0"/>
              </a:spcBef>
              <a:buNone/>
              <a:defRPr lang="en-US" sz="2600" b="1" kern="1200" dirty="0">
                <a:solidFill>
                  <a:srgbClr val="002060"/>
                </a:solidFill>
                <a:latin typeface="Arial" panose="020B0604020202020204" pitchFamily="34" charset="0"/>
                <a:ea typeface="+mj-ea"/>
                <a:cs typeface="Arial" panose="020B0604020202020204" pitchFamily="34" charset="0"/>
              </a:defRPr>
            </a:lvl1pPr>
          </a:lstStyle>
          <a:p>
            <a:r>
              <a:rPr lang="en-US"/>
              <a:t>Applications of qualitative evidence by study phase</a:t>
            </a:r>
          </a:p>
        </p:txBody>
      </p:sp>
    </p:spTree>
    <p:extLst>
      <p:ext uri="{BB962C8B-B14F-4D97-AF65-F5344CB8AC3E}">
        <p14:creationId xmlns:p14="http://schemas.microsoft.com/office/powerpoint/2010/main" val="153054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5665B81-E390-41BF-B69F-C344CF951BF9}"/>
              </a:ext>
            </a:extLst>
          </p:cNvPr>
          <p:cNvSpPr/>
          <p:nvPr/>
        </p:nvSpPr>
        <p:spPr>
          <a:xfrm>
            <a:off x="793377" y="753035"/>
            <a:ext cx="7664824" cy="5358653"/>
          </a:xfrm>
          <a:prstGeom prst="roundRect">
            <a:avLst>
              <a:gd name="adj" fmla="val 59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240DE4D2-B949-4C22-BA67-E84683E737FF}"/>
              </a:ext>
            </a:extLst>
          </p:cNvPr>
          <p:cNvSpPr txBox="1">
            <a:spLocks/>
          </p:cNvSpPr>
          <p:nvPr/>
        </p:nvSpPr>
        <p:spPr>
          <a:xfrm>
            <a:off x="1075765" y="1102659"/>
            <a:ext cx="7100047" cy="4908176"/>
          </a:xfrm>
          <a:prstGeom prst="rect">
            <a:avLst/>
          </a:prstGeom>
          <a:solidFill>
            <a:schemeClr val="bg1"/>
          </a:solid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2060"/>
                </a:solidFill>
                <a:latin typeface="Arial" panose="020B0604020202020204" pitchFamily="34" charset="0"/>
                <a:ea typeface="+mj-ea"/>
                <a:cs typeface="Arial" panose="020B0604020202020204" pitchFamily="34" charset="0"/>
              </a:rPr>
              <a:t>Presentation outline</a:t>
            </a:r>
          </a:p>
          <a:p>
            <a:pPr marL="0" indent="0">
              <a:buNone/>
            </a:pPr>
            <a:endParaRPr lang="en-US" dirty="0"/>
          </a:p>
          <a:p>
            <a:r>
              <a:rPr lang="en-US" dirty="0"/>
              <a:t>Impact evaluation and causal inference</a:t>
            </a:r>
          </a:p>
          <a:p>
            <a:r>
              <a:rPr lang="en-US" dirty="0"/>
              <a:t>Incorporating qualitative and mixed methods (examples from the field)</a:t>
            </a:r>
          </a:p>
          <a:p>
            <a:r>
              <a:rPr lang="en-US" dirty="0"/>
              <a:t>3ie online resources and repositories</a:t>
            </a:r>
          </a:p>
          <a:p>
            <a:r>
              <a:rPr lang="en-US" dirty="0"/>
              <a:t>Open discussion/Q&amp;A</a:t>
            </a:r>
          </a:p>
          <a:p>
            <a:endParaRPr lang="en-US" dirty="0">
              <a:highlight>
                <a:srgbClr val="FFFF00"/>
              </a:highlight>
            </a:endParaRPr>
          </a:p>
        </p:txBody>
      </p:sp>
    </p:spTree>
    <p:extLst>
      <p:ext uri="{BB962C8B-B14F-4D97-AF65-F5344CB8AC3E}">
        <p14:creationId xmlns:p14="http://schemas.microsoft.com/office/powerpoint/2010/main" val="1094561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7AFC72E-63BB-4CE6-B0E8-EAB3742A3B0D}"/>
              </a:ext>
            </a:extLst>
          </p:cNvPr>
          <p:cNvGraphicFramePr>
            <a:graphicFrameLocks noGrp="1"/>
          </p:cNvGraphicFramePr>
          <p:nvPr>
            <p:ph sz="quarter" idx="10"/>
            <p:extLst>
              <p:ext uri="{D42A27DB-BD31-4B8C-83A1-F6EECF244321}">
                <p14:modId xmlns:p14="http://schemas.microsoft.com/office/powerpoint/2010/main" val="3106465724"/>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957CA14-4D88-4710-8182-1E1407310418}"/>
              </a:ext>
            </a:extLst>
          </p:cNvPr>
          <p:cNvSpPr/>
          <p:nvPr/>
        </p:nvSpPr>
        <p:spPr>
          <a:xfrm>
            <a:off x="2359959" y="4229100"/>
            <a:ext cx="6521823" cy="1647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4770AB6A-156F-44EA-A92A-0D8FA5CF3CC2}"/>
              </a:ext>
            </a:extLst>
          </p:cNvPr>
          <p:cNvSpPr/>
          <p:nvPr/>
        </p:nvSpPr>
        <p:spPr>
          <a:xfrm>
            <a:off x="988359" y="4380719"/>
            <a:ext cx="1741394" cy="2289022"/>
          </a:xfrm>
          <a:custGeom>
            <a:avLst/>
            <a:gdLst>
              <a:gd name="connsiteX0" fmla="*/ 537882 w 1741394"/>
              <a:gd name="connsiteY0" fmla="*/ 345922 h 2289022"/>
              <a:gd name="connsiteX1" fmla="*/ 537882 w 1741394"/>
              <a:gd name="connsiteY1" fmla="*/ 345922 h 2289022"/>
              <a:gd name="connsiteX2" fmla="*/ 463923 w 1741394"/>
              <a:gd name="connsiteY2" fmla="*/ 292134 h 2289022"/>
              <a:gd name="connsiteX3" fmla="*/ 410135 w 1741394"/>
              <a:gd name="connsiteY3" fmla="*/ 198005 h 2289022"/>
              <a:gd name="connsiteX4" fmla="*/ 389965 w 1741394"/>
              <a:gd name="connsiteY4" fmla="*/ 184557 h 2289022"/>
              <a:gd name="connsiteX5" fmla="*/ 376517 w 1741394"/>
              <a:gd name="connsiteY5" fmla="*/ 157663 h 2289022"/>
              <a:gd name="connsiteX6" fmla="*/ 329453 w 1741394"/>
              <a:gd name="connsiteY6" fmla="*/ 97152 h 2289022"/>
              <a:gd name="connsiteX7" fmla="*/ 316006 w 1741394"/>
              <a:gd name="connsiteY7" fmla="*/ 70257 h 2289022"/>
              <a:gd name="connsiteX8" fmla="*/ 248770 w 1741394"/>
              <a:gd name="connsiteY8" fmla="*/ 43363 h 2289022"/>
              <a:gd name="connsiteX9" fmla="*/ 80682 w 1741394"/>
              <a:gd name="connsiteY9" fmla="*/ 29916 h 2289022"/>
              <a:gd name="connsiteX10" fmla="*/ 67235 w 1741394"/>
              <a:gd name="connsiteY10" fmla="*/ 70257 h 2289022"/>
              <a:gd name="connsiteX11" fmla="*/ 53788 w 1741394"/>
              <a:gd name="connsiteY11" fmla="*/ 386263 h 2289022"/>
              <a:gd name="connsiteX12" fmla="*/ 40341 w 1741394"/>
              <a:gd name="connsiteY12" fmla="*/ 547628 h 2289022"/>
              <a:gd name="connsiteX13" fmla="*/ 26894 w 1741394"/>
              <a:gd name="connsiteY13" fmla="*/ 614863 h 2289022"/>
              <a:gd name="connsiteX14" fmla="*/ 6723 w 1741394"/>
              <a:gd name="connsiteY14" fmla="*/ 688822 h 2289022"/>
              <a:gd name="connsiteX15" fmla="*/ 0 w 1741394"/>
              <a:gd name="connsiteY15" fmla="*/ 850187 h 2289022"/>
              <a:gd name="connsiteX16" fmla="*/ 6723 w 1741394"/>
              <a:gd name="connsiteY16" fmla="*/ 1354452 h 2289022"/>
              <a:gd name="connsiteX17" fmla="*/ 13447 w 1741394"/>
              <a:gd name="connsiteY17" fmla="*/ 1374622 h 2289022"/>
              <a:gd name="connsiteX18" fmla="*/ 26894 w 1741394"/>
              <a:gd name="connsiteY18" fmla="*/ 1394793 h 2289022"/>
              <a:gd name="connsiteX19" fmla="*/ 33617 w 1741394"/>
              <a:gd name="connsiteY19" fmla="*/ 1428410 h 2289022"/>
              <a:gd name="connsiteX20" fmla="*/ 40341 w 1741394"/>
              <a:gd name="connsiteY20" fmla="*/ 1448581 h 2289022"/>
              <a:gd name="connsiteX21" fmla="*/ 60512 w 1741394"/>
              <a:gd name="connsiteY21" fmla="*/ 1549434 h 2289022"/>
              <a:gd name="connsiteX22" fmla="*/ 73959 w 1741394"/>
              <a:gd name="connsiteY22" fmla="*/ 1636840 h 2289022"/>
              <a:gd name="connsiteX23" fmla="*/ 80682 w 1741394"/>
              <a:gd name="connsiteY23" fmla="*/ 1677181 h 2289022"/>
              <a:gd name="connsiteX24" fmla="*/ 107576 w 1741394"/>
              <a:gd name="connsiteY24" fmla="*/ 1724246 h 2289022"/>
              <a:gd name="connsiteX25" fmla="*/ 141194 w 1741394"/>
              <a:gd name="connsiteY25" fmla="*/ 1764587 h 2289022"/>
              <a:gd name="connsiteX26" fmla="*/ 168088 w 1741394"/>
              <a:gd name="connsiteY26" fmla="*/ 1798205 h 2289022"/>
              <a:gd name="connsiteX27" fmla="*/ 181535 w 1741394"/>
              <a:gd name="connsiteY27" fmla="*/ 1818375 h 2289022"/>
              <a:gd name="connsiteX28" fmla="*/ 201706 w 1741394"/>
              <a:gd name="connsiteY28" fmla="*/ 1825099 h 2289022"/>
              <a:gd name="connsiteX29" fmla="*/ 208429 w 1741394"/>
              <a:gd name="connsiteY29" fmla="*/ 1851993 h 2289022"/>
              <a:gd name="connsiteX30" fmla="*/ 275665 w 1741394"/>
              <a:gd name="connsiteY30" fmla="*/ 1912505 h 2289022"/>
              <a:gd name="connsiteX31" fmla="*/ 322729 w 1741394"/>
              <a:gd name="connsiteY31" fmla="*/ 1973016 h 2289022"/>
              <a:gd name="connsiteX32" fmla="*/ 437029 w 1741394"/>
              <a:gd name="connsiteY32" fmla="*/ 2073869 h 2289022"/>
              <a:gd name="connsiteX33" fmla="*/ 477370 w 1741394"/>
              <a:gd name="connsiteY33" fmla="*/ 2114210 h 2289022"/>
              <a:gd name="connsiteX34" fmla="*/ 551329 w 1741394"/>
              <a:gd name="connsiteY34" fmla="*/ 2147828 h 2289022"/>
              <a:gd name="connsiteX35" fmla="*/ 558053 w 1741394"/>
              <a:gd name="connsiteY35" fmla="*/ 2167999 h 2289022"/>
              <a:gd name="connsiteX36" fmla="*/ 584947 w 1741394"/>
              <a:gd name="connsiteY36" fmla="*/ 2181446 h 2289022"/>
              <a:gd name="connsiteX37" fmla="*/ 611841 w 1741394"/>
              <a:gd name="connsiteY37" fmla="*/ 2201616 h 2289022"/>
              <a:gd name="connsiteX38" fmla="*/ 632012 w 1741394"/>
              <a:gd name="connsiteY38" fmla="*/ 2215063 h 2289022"/>
              <a:gd name="connsiteX39" fmla="*/ 645459 w 1741394"/>
              <a:gd name="connsiteY39" fmla="*/ 2235234 h 2289022"/>
              <a:gd name="connsiteX40" fmla="*/ 679076 w 1741394"/>
              <a:gd name="connsiteY40" fmla="*/ 2248681 h 2289022"/>
              <a:gd name="connsiteX41" fmla="*/ 753035 w 1741394"/>
              <a:gd name="connsiteY41" fmla="*/ 2268852 h 2289022"/>
              <a:gd name="connsiteX42" fmla="*/ 847165 w 1741394"/>
              <a:gd name="connsiteY42" fmla="*/ 2289022 h 2289022"/>
              <a:gd name="connsiteX43" fmla="*/ 934570 w 1741394"/>
              <a:gd name="connsiteY43" fmla="*/ 2282299 h 2289022"/>
              <a:gd name="connsiteX44" fmla="*/ 995082 w 1741394"/>
              <a:gd name="connsiteY44" fmla="*/ 2255405 h 2289022"/>
              <a:gd name="connsiteX45" fmla="*/ 1015253 w 1741394"/>
              <a:gd name="connsiteY45" fmla="*/ 2235234 h 2289022"/>
              <a:gd name="connsiteX46" fmla="*/ 1062317 w 1741394"/>
              <a:gd name="connsiteY46" fmla="*/ 2208340 h 2289022"/>
              <a:gd name="connsiteX47" fmla="*/ 1116106 w 1741394"/>
              <a:gd name="connsiteY47" fmla="*/ 2167999 h 2289022"/>
              <a:gd name="connsiteX48" fmla="*/ 1149723 w 1741394"/>
              <a:gd name="connsiteY48" fmla="*/ 2161275 h 2289022"/>
              <a:gd name="connsiteX49" fmla="*/ 1230406 w 1741394"/>
              <a:gd name="connsiteY49" fmla="*/ 2114210 h 2289022"/>
              <a:gd name="connsiteX50" fmla="*/ 1257300 w 1741394"/>
              <a:gd name="connsiteY50" fmla="*/ 2087316 h 2289022"/>
              <a:gd name="connsiteX51" fmla="*/ 1297641 w 1741394"/>
              <a:gd name="connsiteY51" fmla="*/ 2046975 h 2289022"/>
              <a:gd name="connsiteX52" fmla="*/ 1324535 w 1741394"/>
              <a:gd name="connsiteY52" fmla="*/ 2026805 h 2289022"/>
              <a:gd name="connsiteX53" fmla="*/ 1337982 w 1741394"/>
              <a:gd name="connsiteY53" fmla="*/ 2006634 h 2289022"/>
              <a:gd name="connsiteX54" fmla="*/ 1358153 w 1741394"/>
              <a:gd name="connsiteY54" fmla="*/ 1986463 h 2289022"/>
              <a:gd name="connsiteX55" fmla="*/ 1391770 w 1741394"/>
              <a:gd name="connsiteY55" fmla="*/ 1939399 h 2289022"/>
              <a:gd name="connsiteX56" fmla="*/ 1432112 w 1741394"/>
              <a:gd name="connsiteY56" fmla="*/ 1885610 h 2289022"/>
              <a:gd name="connsiteX57" fmla="*/ 1438835 w 1741394"/>
              <a:gd name="connsiteY57" fmla="*/ 1865440 h 2289022"/>
              <a:gd name="connsiteX58" fmla="*/ 1452282 w 1741394"/>
              <a:gd name="connsiteY58" fmla="*/ 1838546 h 2289022"/>
              <a:gd name="connsiteX59" fmla="*/ 1472453 w 1741394"/>
              <a:gd name="connsiteY59" fmla="*/ 1825099 h 2289022"/>
              <a:gd name="connsiteX60" fmla="*/ 1526241 w 1741394"/>
              <a:gd name="connsiteY60" fmla="*/ 1764587 h 2289022"/>
              <a:gd name="connsiteX61" fmla="*/ 1546412 w 1741394"/>
              <a:gd name="connsiteY61" fmla="*/ 1744416 h 2289022"/>
              <a:gd name="connsiteX62" fmla="*/ 1566582 w 1741394"/>
              <a:gd name="connsiteY62" fmla="*/ 1737693 h 2289022"/>
              <a:gd name="connsiteX63" fmla="*/ 1593476 w 1741394"/>
              <a:gd name="connsiteY63" fmla="*/ 1697352 h 2289022"/>
              <a:gd name="connsiteX64" fmla="*/ 1600200 w 1741394"/>
              <a:gd name="connsiteY64" fmla="*/ 1663734 h 2289022"/>
              <a:gd name="connsiteX65" fmla="*/ 1620370 w 1741394"/>
              <a:gd name="connsiteY65" fmla="*/ 1643563 h 2289022"/>
              <a:gd name="connsiteX66" fmla="*/ 1633817 w 1741394"/>
              <a:gd name="connsiteY66" fmla="*/ 1616669 h 2289022"/>
              <a:gd name="connsiteX67" fmla="*/ 1667435 w 1741394"/>
              <a:gd name="connsiteY67" fmla="*/ 1529263 h 2289022"/>
              <a:gd name="connsiteX68" fmla="*/ 1674159 w 1741394"/>
              <a:gd name="connsiteY68" fmla="*/ 1468752 h 2289022"/>
              <a:gd name="connsiteX69" fmla="*/ 1687606 w 1741394"/>
              <a:gd name="connsiteY69" fmla="*/ 1428410 h 2289022"/>
              <a:gd name="connsiteX70" fmla="*/ 1707776 w 1741394"/>
              <a:gd name="connsiteY70" fmla="*/ 1287216 h 2289022"/>
              <a:gd name="connsiteX71" fmla="*/ 1727947 w 1741394"/>
              <a:gd name="connsiteY71" fmla="*/ 1240152 h 2289022"/>
              <a:gd name="connsiteX72" fmla="*/ 1741394 w 1741394"/>
              <a:gd name="connsiteY72" fmla="*/ 1186363 h 2289022"/>
              <a:gd name="connsiteX73" fmla="*/ 1707776 w 1741394"/>
              <a:gd name="connsiteY73" fmla="*/ 1045169 h 2289022"/>
              <a:gd name="connsiteX74" fmla="*/ 1674159 w 1741394"/>
              <a:gd name="connsiteY74" fmla="*/ 890528 h 2289022"/>
              <a:gd name="connsiteX75" fmla="*/ 1647265 w 1741394"/>
              <a:gd name="connsiteY75" fmla="*/ 762781 h 2289022"/>
              <a:gd name="connsiteX76" fmla="*/ 1627094 w 1741394"/>
              <a:gd name="connsiteY76" fmla="*/ 648481 h 2289022"/>
              <a:gd name="connsiteX77" fmla="*/ 1620370 w 1741394"/>
              <a:gd name="connsiteY77" fmla="*/ 587969 h 2289022"/>
              <a:gd name="connsiteX78" fmla="*/ 1613647 w 1741394"/>
              <a:gd name="connsiteY78" fmla="*/ 567799 h 2289022"/>
              <a:gd name="connsiteX79" fmla="*/ 1606923 w 1741394"/>
              <a:gd name="connsiteY79" fmla="*/ 534181 h 2289022"/>
              <a:gd name="connsiteX80" fmla="*/ 1586753 w 1741394"/>
              <a:gd name="connsiteY80" fmla="*/ 426605 h 2289022"/>
              <a:gd name="connsiteX81" fmla="*/ 1573306 w 1741394"/>
              <a:gd name="connsiteY81" fmla="*/ 372816 h 2289022"/>
              <a:gd name="connsiteX82" fmla="*/ 1566582 w 1741394"/>
              <a:gd name="connsiteY82" fmla="*/ 319028 h 2289022"/>
              <a:gd name="connsiteX83" fmla="*/ 1553135 w 1741394"/>
              <a:gd name="connsiteY83" fmla="*/ 271963 h 2289022"/>
              <a:gd name="connsiteX84" fmla="*/ 1532965 w 1741394"/>
              <a:gd name="connsiteY84" fmla="*/ 238346 h 2289022"/>
              <a:gd name="connsiteX85" fmla="*/ 1492623 w 1741394"/>
              <a:gd name="connsiteY85" fmla="*/ 184557 h 2289022"/>
              <a:gd name="connsiteX86" fmla="*/ 1324535 w 1741394"/>
              <a:gd name="connsiteY86" fmla="*/ 191281 h 2289022"/>
              <a:gd name="connsiteX87" fmla="*/ 1284194 w 1741394"/>
              <a:gd name="connsiteY87" fmla="*/ 218175 h 2289022"/>
              <a:gd name="connsiteX88" fmla="*/ 1264023 w 1741394"/>
              <a:gd name="connsiteY88" fmla="*/ 231622 h 2289022"/>
              <a:gd name="connsiteX89" fmla="*/ 1243853 w 1741394"/>
              <a:gd name="connsiteY89" fmla="*/ 251793 h 2289022"/>
              <a:gd name="connsiteX90" fmla="*/ 1183341 w 1741394"/>
              <a:gd name="connsiteY90" fmla="*/ 285410 h 2289022"/>
              <a:gd name="connsiteX91" fmla="*/ 1116106 w 1741394"/>
              <a:gd name="connsiteY91" fmla="*/ 325752 h 2289022"/>
              <a:gd name="connsiteX92" fmla="*/ 1109382 w 1741394"/>
              <a:gd name="connsiteY92" fmla="*/ 345922 h 2289022"/>
              <a:gd name="connsiteX93" fmla="*/ 1048870 w 1741394"/>
              <a:gd name="connsiteY93" fmla="*/ 379540 h 2289022"/>
              <a:gd name="connsiteX94" fmla="*/ 968188 w 1741394"/>
              <a:gd name="connsiteY94" fmla="*/ 433328 h 2289022"/>
              <a:gd name="connsiteX95" fmla="*/ 927847 w 1741394"/>
              <a:gd name="connsiteY95" fmla="*/ 460222 h 2289022"/>
              <a:gd name="connsiteX96" fmla="*/ 887506 w 1741394"/>
              <a:gd name="connsiteY96" fmla="*/ 473669 h 2289022"/>
              <a:gd name="connsiteX97" fmla="*/ 860612 w 1741394"/>
              <a:gd name="connsiteY97" fmla="*/ 500563 h 2289022"/>
              <a:gd name="connsiteX98" fmla="*/ 820270 w 1741394"/>
              <a:gd name="connsiteY98" fmla="*/ 514010 h 2289022"/>
              <a:gd name="connsiteX99" fmla="*/ 699247 w 1741394"/>
              <a:gd name="connsiteY99" fmla="*/ 507287 h 2289022"/>
              <a:gd name="connsiteX100" fmla="*/ 672353 w 1741394"/>
              <a:gd name="connsiteY100" fmla="*/ 487116 h 2289022"/>
              <a:gd name="connsiteX101" fmla="*/ 652182 w 1741394"/>
              <a:gd name="connsiteY101" fmla="*/ 473669 h 2289022"/>
              <a:gd name="connsiteX102" fmla="*/ 632012 w 1741394"/>
              <a:gd name="connsiteY102" fmla="*/ 413157 h 2289022"/>
              <a:gd name="connsiteX103" fmla="*/ 605117 w 1741394"/>
              <a:gd name="connsiteY103" fmla="*/ 352646 h 2289022"/>
              <a:gd name="connsiteX104" fmla="*/ 584947 w 1741394"/>
              <a:gd name="connsiteY104" fmla="*/ 339199 h 2289022"/>
              <a:gd name="connsiteX105" fmla="*/ 537882 w 1741394"/>
              <a:gd name="connsiteY105" fmla="*/ 345922 h 228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741394" h="2289022">
                <a:moveTo>
                  <a:pt x="537882" y="345922"/>
                </a:moveTo>
                <a:lnTo>
                  <a:pt x="537882" y="345922"/>
                </a:lnTo>
                <a:cubicBezTo>
                  <a:pt x="513229" y="327993"/>
                  <a:pt x="485478" y="313689"/>
                  <a:pt x="463923" y="292134"/>
                </a:cubicBezTo>
                <a:cubicBezTo>
                  <a:pt x="351687" y="179898"/>
                  <a:pt x="465045" y="274882"/>
                  <a:pt x="410135" y="198005"/>
                </a:cubicBezTo>
                <a:cubicBezTo>
                  <a:pt x="405438" y="191429"/>
                  <a:pt x="396688" y="189040"/>
                  <a:pt x="389965" y="184557"/>
                </a:cubicBezTo>
                <a:cubicBezTo>
                  <a:pt x="385482" y="175592"/>
                  <a:pt x="382343" y="165819"/>
                  <a:pt x="376517" y="157663"/>
                </a:cubicBezTo>
                <a:cubicBezTo>
                  <a:pt x="339631" y="106023"/>
                  <a:pt x="370610" y="179470"/>
                  <a:pt x="329453" y="97152"/>
                </a:cubicBezTo>
                <a:cubicBezTo>
                  <a:pt x="324971" y="88187"/>
                  <a:pt x="324346" y="75817"/>
                  <a:pt x="316006" y="70257"/>
                </a:cubicBezTo>
                <a:cubicBezTo>
                  <a:pt x="295922" y="56867"/>
                  <a:pt x="248770" y="43363"/>
                  <a:pt x="248770" y="43363"/>
                </a:cubicBezTo>
                <a:cubicBezTo>
                  <a:pt x="210089" y="-14658"/>
                  <a:pt x="221774" y="-9589"/>
                  <a:pt x="80682" y="29916"/>
                </a:cubicBezTo>
                <a:cubicBezTo>
                  <a:pt x="67033" y="33738"/>
                  <a:pt x="67235" y="70257"/>
                  <a:pt x="67235" y="70257"/>
                </a:cubicBezTo>
                <a:cubicBezTo>
                  <a:pt x="62753" y="175592"/>
                  <a:pt x="58883" y="280956"/>
                  <a:pt x="53788" y="386263"/>
                </a:cubicBezTo>
                <a:cubicBezTo>
                  <a:pt x="52132" y="420497"/>
                  <a:pt x="46921" y="505956"/>
                  <a:pt x="40341" y="547628"/>
                </a:cubicBezTo>
                <a:cubicBezTo>
                  <a:pt x="36776" y="570204"/>
                  <a:pt x="32437" y="592690"/>
                  <a:pt x="26894" y="614863"/>
                </a:cubicBezTo>
                <a:cubicBezTo>
                  <a:pt x="11728" y="675527"/>
                  <a:pt x="19292" y="651119"/>
                  <a:pt x="6723" y="688822"/>
                </a:cubicBezTo>
                <a:cubicBezTo>
                  <a:pt x="4482" y="742610"/>
                  <a:pt x="0" y="796352"/>
                  <a:pt x="0" y="850187"/>
                </a:cubicBezTo>
                <a:cubicBezTo>
                  <a:pt x="0" y="1018290"/>
                  <a:pt x="2414" y="1186404"/>
                  <a:pt x="6723" y="1354452"/>
                </a:cubicBezTo>
                <a:cubicBezTo>
                  <a:pt x="6905" y="1361537"/>
                  <a:pt x="10277" y="1368283"/>
                  <a:pt x="13447" y="1374622"/>
                </a:cubicBezTo>
                <a:cubicBezTo>
                  <a:pt x="17061" y="1381850"/>
                  <a:pt x="22412" y="1388069"/>
                  <a:pt x="26894" y="1394793"/>
                </a:cubicBezTo>
                <a:cubicBezTo>
                  <a:pt x="29135" y="1405999"/>
                  <a:pt x="30845" y="1417324"/>
                  <a:pt x="33617" y="1428410"/>
                </a:cubicBezTo>
                <a:cubicBezTo>
                  <a:pt x="35336" y="1435286"/>
                  <a:pt x="38951" y="1441631"/>
                  <a:pt x="40341" y="1448581"/>
                </a:cubicBezTo>
                <a:cubicBezTo>
                  <a:pt x="62260" y="1558173"/>
                  <a:pt x="43266" y="1497700"/>
                  <a:pt x="60512" y="1549434"/>
                </a:cubicBezTo>
                <a:cubicBezTo>
                  <a:pt x="77282" y="1650060"/>
                  <a:pt x="56656" y="1524371"/>
                  <a:pt x="73959" y="1636840"/>
                </a:cubicBezTo>
                <a:cubicBezTo>
                  <a:pt x="76032" y="1650314"/>
                  <a:pt x="76765" y="1664123"/>
                  <a:pt x="80682" y="1677181"/>
                </a:cubicBezTo>
                <a:cubicBezTo>
                  <a:pt x="87097" y="1698566"/>
                  <a:pt x="97152" y="1706004"/>
                  <a:pt x="107576" y="1724246"/>
                </a:cubicBezTo>
                <a:cubicBezTo>
                  <a:pt x="128574" y="1760992"/>
                  <a:pt x="109510" y="1743465"/>
                  <a:pt x="141194" y="1764587"/>
                </a:cubicBezTo>
                <a:cubicBezTo>
                  <a:pt x="182581" y="1826666"/>
                  <a:pt x="129767" y="1750303"/>
                  <a:pt x="168088" y="1798205"/>
                </a:cubicBezTo>
                <a:cubicBezTo>
                  <a:pt x="173136" y="1804515"/>
                  <a:pt x="175225" y="1813327"/>
                  <a:pt x="181535" y="1818375"/>
                </a:cubicBezTo>
                <a:cubicBezTo>
                  <a:pt x="187069" y="1822802"/>
                  <a:pt x="194982" y="1822858"/>
                  <a:pt x="201706" y="1825099"/>
                </a:cubicBezTo>
                <a:cubicBezTo>
                  <a:pt x="203947" y="1834064"/>
                  <a:pt x="204789" y="1843500"/>
                  <a:pt x="208429" y="1851993"/>
                </a:cubicBezTo>
                <a:cubicBezTo>
                  <a:pt x="222206" y="1884139"/>
                  <a:pt x="248979" y="1885819"/>
                  <a:pt x="275665" y="1912505"/>
                </a:cubicBezTo>
                <a:cubicBezTo>
                  <a:pt x="293734" y="1930574"/>
                  <a:pt x="305823" y="1953855"/>
                  <a:pt x="322729" y="1973016"/>
                </a:cubicBezTo>
                <a:cubicBezTo>
                  <a:pt x="385297" y="2043927"/>
                  <a:pt x="365863" y="2012192"/>
                  <a:pt x="437029" y="2073869"/>
                </a:cubicBezTo>
                <a:cubicBezTo>
                  <a:pt x="451400" y="2086324"/>
                  <a:pt x="462652" y="2102168"/>
                  <a:pt x="477370" y="2114210"/>
                </a:cubicBezTo>
                <a:cubicBezTo>
                  <a:pt x="502545" y="2134808"/>
                  <a:pt x="520931" y="2137695"/>
                  <a:pt x="551329" y="2147828"/>
                </a:cubicBezTo>
                <a:cubicBezTo>
                  <a:pt x="553570" y="2154552"/>
                  <a:pt x="553041" y="2162987"/>
                  <a:pt x="558053" y="2167999"/>
                </a:cubicBezTo>
                <a:cubicBezTo>
                  <a:pt x="565140" y="2175086"/>
                  <a:pt x="576448" y="2176134"/>
                  <a:pt x="584947" y="2181446"/>
                </a:cubicBezTo>
                <a:cubicBezTo>
                  <a:pt x="594449" y="2187385"/>
                  <a:pt x="602722" y="2195103"/>
                  <a:pt x="611841" y="2201616"/>
                </a:cubicBezTo>
                <a:cubicBezTo>
                  <a:pt x="618417" y="2206313"/>
                  <a:pt x="625288" y="2210581"/>
                  <a:pt x="632012" y="2215063"/>
                </a:cubicBezTo>
                <a:cubicBezTo>
                  <a:pt x="636494" y="2221787"/>
                  <a:pt x="638883" y="2230537"/>
                  <a:pt x="645459" y="2235234"/>
                </a:cubicBezTo>
                <a:cubicBezTo>
                  <a:pt x="655280" y="2242249"/>
                  <a:pt x="667734" y="2244557"/>
                  <a:pt x="679076" y="2248681"/>
                </a:cubicBezTo>
                <a:cubicBezTo>
                  <a:pt x="742536" y="2271758"/>
                  <a:pt x="695619" y="2254498"/>
                  <a:pt x="753035" y="2268852"/>
                </a:cubicBezTo>
                <a:cubicBezTo>
                  <a:pt x="836099" y="2289618"/>
                  <a:pt x="763783" y="2277111"/>
                  <a:pt x="847165" y="2289022"/>
                </a:cubicBezTo>
                <a:cubicBezTo>
                  <a:pt x="876300" y="2286781"/>
                  <a:pt x="905747" y="2287103"/>
                  <a:pt x="934570" y="2282299"/>
                </a:cubicBezTo>
                <a:cubicBezTo>
                  <a:pt x="941446" y="2281153"/>
                  <a:pt x="987329" y="2260943"/>
                  <a:pt x="995082" y="2255405"/>
                </a:cubicBezTo>
                <a:cubicBezTo>
                  <a:pt x="1002820" y="2249878"/>
                  <a:pt x="1008033" y="2241422"/>
                  <a:pt x="1015253" y="2235234"/>
                </a:cubicBezTo>
                <a:cubicBezTo>
                  <a:pt x="1041157" y="2213031"/>
                  <a:pt x="1035728" y="2217203"/>
                  <a:pt x="1062317" y="2208340"/>
                </a:cubicBezTo>
                <a:cubicBezTo>
                  <a:pt x="1063111" y="2207705"/>
                  <a:pt x="1106031" y="2171777"/>
                  <a:pt x="1116106" y="2167999"/>
                </a:cubicBezTo>
                <a:cubicBezTo>
                  <a:pt x="1126806" y="2163986"/>
                  <a:pt x="1138517" y="2163516"/>
                  <a:pt x="1149723" y="2161275"/>
                </a:cubicBezTo>
                <a:cubicBezTo>
                  <a:pt x="1216132" y="2117003"/>
                  <a:pt x="1187237" y="2128600"/>
                  <a:pt x="1230406" y="2114210"/>
                </a:cubicBezTo>
                <a:cubicBezTo>
                  <a:pt x="1244748" y="2071181"/>
                  <a:pt x="1225027" y="2112417"/>
                  <a:pt x="1257300" y="2087316"/>
                </a:cubicBezTo>
                <a:cubicBezTo>
                  <a:pt x="1272311" y="2075641"/>
                  <a:pt x="1283506" y="2059697"/>
                  <a:pt x="1297641" y="2046975"/>
                </a:cubicBezTo>
                <a:cubicBezTo>
                  <a:pt x="1305970" y="2039479"/>
                  <a:pt x="1315570" y="2033528"/>
                  <a:pt x="1324535" y="2026805"/>
                </a:cubicBezTo>
                <a:cubicBezTo>
                  <a:pt x="1329017" y="2020081"/>
                  <a:pt x="1332809" y="2012842"/>
                  <a:pt x="1337982" y="2006634"/>
                </a:cubicBezTo>
                <a:cubicBezTo>
                  <a:pt x="1344069" y="1999329"/>
                  <a:pt x="1352626" y="1994201"/>
                  <a:pt x="1358153" y="1986463"/>
                </a:cubicBezTo>
                <a:cubicBezTo>
                  <a:pt x="1402402" y="1924515"/>
                  <a:pt x="1339326" y="1991843"/>
                  <a:pt x="1391770" y="1939399"/>
                </a:cubicBezTo>
                <a:cubicBezTo>
                  <a:pt x="1406961" y="1893828"/>
                  <a:pt x="1385756" y="1947418"/>
                  <a:pt x="1432112" y="1885610"/>
                </a:cubicBezTo>
                <a:cubicBezTo>
                  <a:pt x="1436364" y="1879940"/>
                  <a:pt x="1436043" y="1871954"/>
                  <a:pt x="1438835" y="1865440"/>
                </a:cubicBezTo>
                <a:cubicBezTo>
                  <a:pt x="1442783" y="1856228"/>
                  <a:pt x="1445866" y="1846246"/>
                  <a:pt x="1452282" y="1838546"/>
                </a:cubicBezTo>
                <a:cubicBezTo>
                  <a:pt x="1457455" y="1832338"/>
                  <a:pt x="1465729" y="1829581"/>
                  <a:pt x="1472453" y="1825099"/>
                </a:cubicBezTo>
                <a:cubicBezTo>
                  <a:pt x="1502131" y="1785527"/>
                  <a:pt x="1484699" y="1806129"/>
                  <a:pt x="1526241" y="1764587"/>
                </a:cubicBezTo>
                <a:cubicBezTo>
                  <a:pt x="1532965" y="1757863"/>
                  <a:pt x="1537391" y="1747423"/>
                  <a:pt x="1546412" y="1744416"/>
                </a:cubicBezTo>
                <a:lnTo>
                  <a:pt x="1566582" y="1737693"/>
                </a:lnTo>
                <a:cubicBezTo>
                  <a:pt x="1595086" y="1652185"/>
                  <a:pt x="1543109" y="1798086"/>
                  <a:pt x="1593476" y="1697352"/>
                </a:cubicBezTo>
                <a:cubicBezTo>
                  <a:pt x="1598587" y="1687131"/>
                  <a:pt x="1595089" y="1673956"/>
                  <a:pt x="1600200" y="1663734"/>
                </a:cubicBezTo>
                <a:cubicBezTo>
                  <a:pt x="1604452" y="1655229"/>
                  <a:pt x="1614843" y="1651300"/>
                  <a:pt x="1620370" y="1643563"/>
                </a:cubicBezTo>
                <a:cubicBezTo>
                  <a:pt x="1626196" y="1635407"/>
                  <a:pt x="1630001" y="1625937"/>
                  <a:pt x="1633817" y="1616669"/>
                </a:cubicBezTo>
                <a:cubicBezTo>
                  <a:pt x="1645703" y="1587804"/>
                  <a:pt x="1656229" y="1558398"/>
                  <a:pt x="1667435" y="1529263"/>
                </a:cubicBezTo>
                <a:cubicBezTo>
                  <a:pt x="1669676" y="1509093"/>
                  <a:pt x="1670179" y="1488652"/>
                  <a:pt x="1674159" y="1468752"/>
                </a:cubicBezTo>
                <a:cubicBezTo>
                  <a:pt x="1676939" y="1454853"/>
                  <a:pt x="1684994" y="1442342"/>
                  <a:pt x="1687606" y="1428410"/>
                </a:cubicBezTo>
                <a:cubicBezTo>
                  <a:pt x="1704416" y="1338752"/>
                  <a:pt x="1681851" y="1380544"/>
                  <a:pt x="1707776" y="1287216"/>
                </a:cubicBezTo>
                <a:cubicBezTo>
                  <a:pt x="1712344" y="1270771"/>
                  <a:pt x="1722550" y="1256344"/>
                  <a:pt x="1727947" y="1240152"/>
                </a:cubicBezTo>
                <a:cubicBezTo>
                  <a:pt x="1733791" y="1222619"/>
                  <a:pt x="1736912" y="1204293"/>
                  <a:pt x="1741394" y="1186363"/>
                </a:cubicBezTo>
                <a:cubicBezTo>
                  <a:pt x="1730188" y="1139298"/>
                  <a:pt x="1717532" y="1092555"/>
                  <a:pt x="1707776" y="1045169"/>
                </a:cubicBezTo>
                <a:cubicBezTo>
                  <a:pt x="1672436" y="873517"/>
                  <a:pt x="1717353" y="1034512"/>
                  <a:pt x="1674159" y="890528"/>
                </a:cubicBezTo>
                <a:cubicBezTo>
                  <a:pt x="1651622" y="665178"/>
                  <a:pt x="1687487" y="973947"/>
                  <a:pt x="1647265" y="762781"/>
                </a:cubicBezTo>
                <a:cubicBezTo>
                  <a:pt x="1620576" y="622665"/>
                  <a:pt x="1659044" y="728357"/>
                  <a:pt x="1627094" y="648481"/>
                </a:cubicBezTo>
                <a:cubicBezTo>
                  <a:pt x="1624853" y="628310"/>
                  <a:pt x="1623706" y="607988"/>
                  <a:pt x="1620370" y="587969"/>
                </a:cubicBezTo>
                <a:cubicBezTo>
                  <a:pt x="1619205" y="580978"/>
                  <a:pt x="1615366" y="574674"/>
                  <a:pt x="1613647" y="567799"/>
                </a:cubicBezTo>
                <a:cubicBezTo>
                  <a:pt x="1610875" y="556712"/>
                  <a:pt x="1609061" y="545407"/>
                  <a:pt x="1606923" y="534181"/>
                </a:cubicBezTo>
                <a:cubicBezTo>
                  <a:pt x="1600097" y="498342"/>
                  <a:pt x="1595601" y="461999"/>
                  <a:pt x="1586753" y="426605"/>
                </a:cubicBezTo>
                <a:cubicBezTo>
                  <a:pt x="1582271" y="408675"/>
                  <a:pt x="1576712" y="390981"/>
                  <a:pt x="1573306" y="372816"/>
                </a:cubicBezTo>
                <a:cubicBezTo>
                  <a:pt x="1569976" y="355057"/>
                  <a:pt x="1569553" y="336851"/>
                  <a:pt x="1566582" y="319028"/>
                </a:cubicBezTo>
                <a:cubicBezTo>
                  <a:pt x="1565504" y="312561"/>
                  <a:pt x="1557133" y="279959"/>
                  <a:pt x="1553135" y="271963"/>
                </a:cubicBezTo>
                <a:cubicBezTo>
                  <a:pt x="1547291" y="260275"/>
                  <a:pt x="1539981" y="249371"/>
                  <a:pt x="1532965" y="238346"/>
                </a:cubicBezTo>
                <a:cubicBezTo>
                  <a:pt x="1506357" y="196534"/>
                  <a:pt x="1516006" y="207941"/>
                  <a:pt x="1492623" y="184557"/>
                </a:cubicBezTo>
                <a:cubicBezTo>
                  <a:pt x="1436594" y="186798"/>
                  <a:pt x="1380467" y="187286"/>
                  <a:pt x="1324535" y="191281"/>
                </a:cubicBezTo>
                <a:cubicBezTo>
                  <a:pt x="1301275" y="192943"/>
                  <a:pt x="1301420" y="203820"/>
                  <a:pt x="1284194" y="218175"/>
                </a:cubicBezTo>
                <a:cubicBezTo>
                  <a:pt x="1277986" y="223348"/>
                  <a:pt x="1270231" y="226449"/>
                  <a:pt x="1264023" y="231622"/>
                </a:cubicBezTo>
                <a:cubicBezTo>
                  <a:pt x="1256718" y="237709"/>
                  <a:pt x="1251358" y="245955"/>
                  <a:pt x="1243853" y="251793"/>
                </a:cubicBezTo>
                <a:cubicBezTo>
                  <a:pt x="1149683" y="325038"/>
                  <a:pt x="1239864" y="254974"/>
                  <a:pt x="1183341" y="285410"/>
                </a:cubicBezTo>
                <a:cubicBezTo>
                  <a:pt x="1160329" y="297801"/>
                  <a:pt x="1116106" y="325752"/>
                  <a:pt x="1116106" y="325752"/>
                </a:cubicBezTo>
                <a:cubicBezTo>
                  <a:pt x="1113865" y="332475"/>
                  <a:pt x="1114393" y="340911"/>
                  <a:pt x="1109382" y="345922"/>
                </a:cubicBezTo>
                <a:cubicBezTo>
                  <a:pt x="1086263" y="369041"/>
                  <a:pt x="1074234" y="371085"/>
                  <a:pt x="1048870" y="379540"/>
                </a:cubicBezTo>
                <a:cubicBezTo>
                  <a:pt x="982765" y="430956"/>
                  <a:pt x="1012601" y="418525"/>
                  <a:pt x="968188" y="433328"/>
                </a:cubicBezTo>
                <a:cubicBezTo>
                  <a:pt x="954741" y="442293"/>
                  <a:pt x="942302" y="452994"/>
                  <a:pt x="927847" y="460222"/>
                </a:cubicBezTo>
                <a:cubicBezTo>
                  <a:pt x="915169" y="466561"/>
                  <a:pt x="887506" y="473669"/>
                  <a:pt x="887506" y="473669"/>
                </a:cubicBezTo>
                <a:cubicBezTo>
                  <a:pt x="878541" y="482634"/>
                  <a:pt x="871483" y="494040"/>
                  <a:pt x="860612" y="500563"/>
                </a:cubicBezTo>
                <a:cubicBezTo>
                  <a:pt x="848457" y="507856"/>
                  <a:pt x="820270" y="514010"/>
                  <a:pt x="820270" y="514010"/>
                </a:cubicBezTo>
                <a:cubicBezTo>
                  <a:pt x="779929" y="511769"/>
                  <a:pt x="738998" y="514515"/>
                  <a:pt x="699247" y="507287"/>
                </a:cubicBezTo>
                <a:cubicBezTo>
                  <a:pt x="688222" y="505282"/>
                  <a:pt x="681472" y="493629"/>
                  <a:pt x="672353" y="487116"/>
                </a:cubicBezTo>
                <a:cubicBezTo>
                  <a:pt x="665777" y="482419"/>
                  <a:pt x="658906" y="478151"/>
                  <a:pt x="652182" y="473669"/>
                </a:cubicBezTo>
                <a:cubicBezTo>
                  <a:pt x="637450" y="400005"/>
                  <a:pt x="655870" y="476778"/>
                  <a:pt x="632012" y="413157"/>
                </a:cubicBezTo>
                <a:cubicBezTo>
                  <a:pt x="619200" y="378992"/>
                  <a:pt x="634169" y="386540"/>
                  <a:pt x="605117" y="352646"/>
                </a:cubicBezTo>
                <a:cubicBezTo>
                  <a:pt x="599858" y="346511"/>
                  <a:pt x="591670" y="343681"/>
                  <a:pt x="584947" y="339199"/>
                </a:cubicBezTo>
                <a:cubicBezTo>
                  <a:pt x="567770" y="313434"/>
                  <a:pt x="545726" y="344802"/>
                  <a:pt x="537882" y="3459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14415E1-A3C5-422A-A4E0-E7069DF3FE13}"/>
              </a:ext>
            </a:extLst>
          </p:cNvPr>
          <p:cNvSpPr/>
          <p:nvPr/>
        </p:nvSpPr>
        <p:spPr>
          <a:xfrm>
            <a:off x="2562368" y="4173273"/>
            <a:ext cx="5709082" cy="1320054"/>
          </a:xfrm>
          <a:prstGeom prst="roundRect">
            <a:avLst>
              <a:gd name="adj" fmla="val 9845"/>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1556F6-8F0C-4823-83AF-31C77D9C2471}"/>
              </a:ext>
            </a:extLst>
          </p:cNvPr>
          <p:cNvSpPr txBox="1"/>
          <p:nvPr/>
        </p:nvSpPr>
        <p:spPr>
          <a:xfrm>
            <a:off x="2676668" y="4229100"/>
            <a:ext cx="5594782" cy="1200329"/>
          </a:xfrm>
          <a:prstGeom prst="rect">
            <a:avLst/>
          </a:prstGeom>
          <a:noFill/>
        </p:spPr>
        <p:txBody>
          <a:bodyPr wrap="square" rtlCol="0">
            <a:spAutoFit/>
          </a:bodyPr>
          <a:lstStyle/>
          <a:p>
            <a:r>
              <a:rPr lang="en-US" sz="2400" dirty="0"/>
              <a:t>E.g., alternative perspectives on the effects of take-home rations in a Cambodia school feeding study</a:t>
            </a:r>
          </a:p>
        </p:txBody>
      </p:sp>
      <p:sp>
        <p:nvSpPr>
          <p:cNvPr id="10" name="Title 2">
            <a:extLst>
              <a:ext uri="{FF2B5EF4-FFF2-40B4-BE49-F238E27FC236}">
                <a16:creationId xmlns:a16="http://schemas.microsoft.com/office/drawing/2014/main" id="{925EBE95-6721-47F1-8C7A-C9B5727ADC5A}"/>
              </a:ext>
            </a:extLst>
          </p:cNvPr>
          <p:cNvSpPr>
            <a:spLocks noGrp="1"/>
          </p:cNvSpPr>
          <p:nvPr>
            <p:ph type="title"/>
          </p:nvPr>
        </p:nvSpPr>
        <p:spPr>
          <a:xfrm>
            <a:off x="834498" y="274638"/>
            <a:ext cx="8309502" cy="599422"/>
          </a:xfrm>
        </p:spPr>
        <p:txBody>
          <a:bodyPr>
            <a:normAutofit/>
          </a:bodyPr>
          <a:lstStyle/>
          <a:p>
            <a:r>
              <a:rPr lang="en-US" dirty="0"/>
              <a:t>Applications of qualitative evidence by study phase</a:t>
            </a:r>
          </a:p>
        </p:txBody>
      </p:sp>
    </p:spTree>
    <p:extLst>
      <p:ext uri="{BB962C8B-B14F-4D97-AF65-F5344CB8AC3E}">
        <p14:creationId xmlns:p14="http://schemas.microsoft.com/office/powerpoint/2010/main" val="1420377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7AFC72E-63BB-4CE6-B0E8-EAB3742A3B0D}"/>
              </a:ext>
            </a:extLst>
          </p:cNvPr>
          <p:cNvGraphicFramePr>
            <a:graphicFrameLocks noGrp="1"/>
          </p:cNvGraphicFramePr>
          <p:nvPr>
            <p:ph sz="quarter" idx="10"/>
            <p:extLst>
              <p:ext uri="{D42A27DB-BD31-4B8C-83A1-F6EECF244321}">
                <p14:modId xmlns:p14="http://schemas.microsoft.com/office/powerpoint/2010/main" val="3984896884"/>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957CA14-4D88-4710-8182-1E1407310418}"/>
              </a:ext>
            </a:extLst>
          </p:cNvPr>
          <p:cNvSpPr/>
          <p:nvPr/>
        </p:nvSpPr>
        <p:spPr>
          <a:xfrm>
            <a:off x="2359959" y="4229100"/>
            <a:ext cx="6521823" cy="1647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4770AB6A-156F-44EA-A92A-0D8FA5CF3CC2}"/>
              </a:ext>
            </a:extLst>
          </p:cNvPr>
          <p:cNvSpPr/>
          <p:nvPr/>
        </p:nvSpPr>
        <p:spPr>
          <a:xfrm>
            <a:off x="988359" y="4380719"/>
            <a:ext cx="1741394" cy="2289022"/>
          </a:xfrm>
          <a:custGeom>
            <a:avLst/>
            <a:gdLst>
              <a:gd name="connsiteX0" fmla="*/ 537882 w 1741394"/>
              <a:gd name="connsiteY0" fmla="*/ 345922 h 2289022"/>
              <a:gd name="connsiteX1" fmla="*/ 537882 w 1741394"/>
              <a:gd name="connsiteY1" fmla="*/ 345922 h 2289022"/>
              <a:gd name="connsiteX2" fmla="*/ 463923 w 1741394"/>
              <a:gd name="connsiteY2" fmla="*/ 292134 h 2289022"/>
              <a:gd name="connsiteX3" fmla="*/ 410135 w 1741394"/>
              <a:gd name="connsiteY3" fmla="*/ 198005 h 2289022"/>
              <a:gd name="connsiteX4" fmla="*/ 389965 w 1741394"/>
              <a:gd name="connsiteY4" fmla="*/ 184557 h 2289022"/>
              <a:gd name="connsiteX5" fmla="*/ 376517 w 1741394"/>
              <a:gd name="connsiteY5" fmla="*/ 157663 h 2289022"/>
              <a:gd name="connsiteX6" fmla="*/ 329453 w 1741394"/>
              <a:gd name="connsiteY6" fmla="*/ 97152 h 2289022"/>
              <a:gd name="connsiteX7" fmla="*/ 316006 w 1741394"/>
              <a:gd name="connsiteY7" fmla="*/ 70257 h 2289022"/>
              <a:gd name="connsiteX8" fmla="*/ 248770 w 1741394"/>
              <a:gd name="connsiteY8" fmla="*/ 43363 h 2289022"/>
              <a:gd name="connsiteX9" fmla="*/ 80682 w 1741394"/>
              <a:gd name="connsiteY9" fmla="*/ 29916 h 2289022"/>
              <a:gd name="connsiteX10" fmla="*/ 67235 w 1741394"/>
              <a:gd name="connsiteY10" fmla="*/ 70257 h 2289022"/>
              <a:gd name="connsiteX11" fmla="*/ 53788 w 1741394"/>
              <a:gd name="connsiteY11" fmla="*/ 386263 h 2289022"/>
              <a:gd name="connsiteX12" fmla="*/ 40341 w 1741394"/>
              <a:gd name="connsiteY12" fmla="*/ 547628 h 2289022"/>
              <a:gd name="connsiteX13" fmla="*/ 26894 w 1741394"/>
              <a:gd name="connsiteY13" fmla="*/ 614863 h 2289022"/>
              <a:gd name="connsiteX14" fmla="*/ 6723 w 1741394"/>
              <a:gd name="connsiteY14" fmla="*/ 688822 h 2289022"/>
              <a:gd name="connsiteX15" fmla="*/ 0 w 1741394"/>
              <a:gd name="connsiteY15" fmla="*/ 850187 h 2289022"/>
              <a:gd name="connsiteX16" fmla="*/ 6723 w 1741394"/>
              <a:gd name="connsiteY16" fmla="*/ 1354452 h 2289022"/>
              <a:gd name="connsiteX17" fmla="*/ 13447 w 1741394"/>
              <a:gd name="connsiteY17" fmla="*/ 1374622 h 2289022"/>
              <a:gd name="connsiteX18" fmla="*/ 26894 w 1741394"/>
              <a:gd name="connsiteY18" fmla="*/ 1394793 h 2289022"/>
              <a:gd name="connsiteX19" fmla="*/ 33617 w 1741394"/>
              <a:gd name="connsiteY19" fmla="*/ 1428410 h 2289022"/>
              <a:gd name="connsiteX20" fmla="*/ 40341 w 1741394"/>
              <a:gd name="connsiteY20" fmla="*/ 1448581 h 2289022"/>
              <a:gd name="connsiteX21" fmla="*/ 60512 w 1741394"/>
              <a:gd name="connsiteY21" fmla="*/ 1549434 h 2289022"/>
              <a:gd name="connsiteX22" fmla="*/ 73959 w 1741394"/>
              <a:gd name="connsiteY22" fmla="*/ 1636840 h 2289022"/>
              <a:gd name="connsiteX23" fmla="*/ 80682 w 1741394"/>
              <a:gd name="connsiteY23" fmla="*/ 1677181 h 2289022"/>
              <a:gd name="connsiteX24" fmla="*/ 107576 w 1741394"/>
              <a:gd name="connsiteY24" fmla="*/ 1724246 h 2289022"/>
              <a:gd name="connsiteX25" fmla="*/ 141194 w 1741394"/>
              <a:gd name="connsiteY25" fmla="*/ 1764587 h 2289022"/>
              <a:gd name="connsiteX26" fmla="*/ 168088 w 1741394"/>
              <a:gd name="connsiteY26" fmla="*/ 1798205 h 2289022"/>
              <a:gd name="connsiteX27" fmla="*/ 181535 w 1741394"/>
              <a:gd name="connsiteY27" fmla="*/ 1818375 h 2289022"/>
              <a:gd name="connsiteX28" fmla="*/ 201706 w 1741394"/>
              <a:gd name="connsiteY28" fmla="*/ 1825099 h 2289022"/>
              <a:gd name="connsiteX29" fmla="*/ 208429 w 1741394"/>
              <a:gd name="connsiteY29" fmla="*/ 1851993 h 2289022"/>
              <a:gd name="connsiteX30" fmla="*/ 275665 w 1741394"/>
              <a:gd name="connsiteY30" fmla="*/ 1912505 h 2289022"/>
              <a:gd name="connsiteX31" fmla="*/ 322729 w 1741394"/>
              <a:gd name="connsiteY31" fmla="*/ 1973016 h 2289022"/>
              <a:gd name="connsiteX32" fmla="*/ 437029 w 1741394"/>
              <a:gd name="connsiteY32" fmla="*/ 2073869 h 2289022"/>
              <a:gd name="connsiteX33" fmla="*/ 477370 w 1741394"/>
              <a:gd name="connsiteY33" fmla="*/ 2114210 h 2289022"/>
              <a:gd name="connsiteX34" fmla="*/ 551329 w 1741394"/>
              <a:gd name="connsiteY34" fmla="*/ 2147828 h 2289022"/>
              <a:gd name="connsiteX35" fmla="*/ 558053 w 1741394"/>
              <a:gd name="connsiteY35" fmla="*/ 2167999 h 2289022"/>
              <a:gd name="connsiteX36" fmla="*/ 584947 w 1741394"/>
              <a:gd name="connsiteY36" fmla="*/ 2181446 h 2289022"/>
              <a:gd name="connsiteX37" fmla="*/ 611841 w 1741394"/>
              <a:gd name="connsiteY37" fmla="*/ 2201616 h 2289022"/>
              <a:gd name="connsiteX38" fmla="*/ 632012 w 1741394"/>
              <a:gd name="connsiteY38" fmla="*/ 2215063 h 2289022"/>
              <a:gd name="connsiteX39" fmla="*/ 645459 w 1741394"/>
              <a:gd name="connsiteY39" fmla="*/ 2235234 h 2289022"/>
              <a:gd name="connsiteX40" fmla="*/ 679076 w 1741394"/>
              <a:gd name="connsiteY40" fmla="*/ 2248681 h 2289022"/>
              <a:gd name="connsiteX41" fmla="*/ 753035 w 1741394"/>
              <a:gd name="connsiteY41" fmla="*/ 2268852 h 2289022"/>
              <a:gd name="connsiteX42" fmla="*/ 847165 w 1741394"/>
              <a:gd name="connsiteY42" fmla="*/ 2289022 h 2289022"/>
              <a:gd name="connsiteX43" fmla="*/ 934570 w 1741394"/>
              <a:gd name="connsiteY43" fmla="*/ 2282299 h 2289022"/>
              <a:gd name="connsiteX44" fmla="*/ 995082 w 1741394"/>
              <a:gd name="connsiteY44" fmla="*/ 2255405 h 2289022"/>
              <a:gd name="connsiteX45" fmla="*/ 1015253 w 1741394"/>
              <a:gd name="connsiteY45" fmla="*/ 2235234 h 2289022"/>
              <a:gd name="connsiteX46" fmla="*/ 1062317 w 1741394"/>
              <a:gd name="connsiteY46" fmla="*/ 2208340 h 2289022"/>
              <a:gd name="connsiteX47" fmla="*/ 1116106 w 1741394"/>
              <a:gd name="connsiteY47" fmla="*/ 2167999 h 2289022"/>
              <a:gd name="connsiteX48" fmla="*/ 1149723 w 1741394"/>
              <a:gd name="connsiteY48" fmla="*/ 2161275 h 2289022"/>
              <a:gd name="connsiteX49" fmla="*/ 1230406 w 1741394"/>
              <a:gd name="connsiteY49" fmla="*/ 2114210 h 2289022"/>
              <a:gd name="connsiteX50" fmla="*/ 1257300 w 1741394"/>
              <a:gd name="connsiteY50" fmla="*/ 2087316 h 2289022"/>
              <a:gd name="connsiteX51" fmla="*/ 1297641 w 1741394"/>
              <a:gd name="connsiteY51" fmla="*/ 2046975 h 2289022"/>
              <a:gd name="connsiteX52" fmla="*/ 1324535 w 1741394"/>
              <a:gd name="connsiteY52" fmla="*/ 2026805 h 2289022"/>
              <a:gd name="connsiteX53" fmla="*/ 1337982 w 1741394"/>
              <a:gd name="connsiteY53" fmla="*/ 2006634 h 2289022"/>
              <a:gd name="connsiteX54" fmla="*/ 1358153 w 1741394"/>
              <a:gd name="connsiteY54" fmla="*/ 1986463 h 2289022"/>
              <a:gd name="connsiteX55" fmla="*/ 1391770 w 1741394"/>
              <a:gd name="connsiteY55" fmla="*/ 1939399 h 2289022"/>
              <a:gd name="connsiteX56" fmla="*/ 1432112 w 1741394"/>
              <a:gd name="connsiteY56" fmla="*/ 1885610 h 2289022"/>
              <a:gd name="connsiteX57" fmla="*/ 1438835 w 1741394"/>
              <a:gd name="connsiteY57" fmla="*/ 1865440 h 2289022"/>
              <a:gd name="connsiteX58" fmla="*/ 1452282 w 1741394"/>
              <a:gd name="connsiteY58" fmla="*/ 1838546 h 2289022"/>
              <a:gd name="connsiteX59" fmla="*/ 1472453 w 1741394"/>
              <a:gd name="connsiteY59" fmla="*/ 1825099 h 2289022"/>
              <a:gd name="connsiteX60" fmla="*/ 1526241 w 1741394"/>
              <a:gd name="connsiteY60" fmla="*/ 1764587 h 2289022"/>
              <a:gd name="connsiteX61" fmla="*/ 1546412 w 1741394"/>
              <a:gd name="connsiteY61" fmla="*/ 1744416 h 2289022"/>
              <a:gd name="connsiteX62" fmla="*/ 1566582 w 1741394"/>
              <a:gd name="connsiteY62" fmla="*/ 1737693 h 2289022"/>
              <a:gd name="connsiteX63" fmla="*/ 1593476 w 1741394"/>
              <a:gd name="connsiteY63" fmla="*/ 1697352 h 2289022"/>
              <a:gd name="connsiteX64" fmla="*/ 1600200 w 1741394"/>
              <a:gd name="connsiteY64" fmla="*/ 1663734 h 2289022"/>
              <a:gd name="connsiteX65" fmla="*/ 1620370 w 1741394"/>
              <a:gd name="connsiteY65" fmla="*/ 1643563 h 2289022"/>
              <a:gd name="connsiteX66" fmla="*/ 1633817 w 1741394"/>
              <a:gd name="connsiteY66" fmla="*/ 1616669 h 2289022"/>
              <a:gd name="connsiteX67" fmla="*/ 1667435 w 1741394"/>
              <a:gd name="connsiteY67" fmla="*/ 1529263 h 2289022"/>
              <a:gd name="connsiteX68" fmla="*/ 1674159 w 1741394"/>
              <a:gd name="connsiteY68" fmla="*/ 1468752 h 2289022"/>
              <a:gd name="connsiteX69" fmla="*/ 1687606 w 1741394"/>
              <a:gd name="connsiteY69" fmla="*/ 1428410 h 2289022"/>
              <a:gd name="connsiteX70" fmla="*/ 1707776 w 1741394"/>
              <a:gd name="connsiteY70" fmla="*/ 1287216 h 2289022"/>
              <a:gd name="connsiteX71" fmla="*/ 1727947 w 1741394"/>
              <a:gd name="connsiteY71" fmla="*/ 1240152 h 2289022"/>
              <a:gd name="connsiteX72" fmla="*/ 1741394 w 1741394"/>
              <a:gd name="connsiteY72" fmla="*/ 1186363 h 2289022"/>
              <a:gd name="connsiteX73" fmla="*/ 1707776 w 1741394"/>
              <a:gd name="connsiteY73" fmla="*/ 1045169 h 2289022"/>
              <a:gd name="connsiteX74" fmla="*/ 1674159 w 1741394"/>
              <a:gd name="connsiteY74" fmla="*/ 890528 h 2289022"/>
              <a:gd name="connsiteX75" fmla="*/ 1647265 w 1741394"/>
              <a:gd name="connsiteY75" fmla="*/ 762781 h 2289022"/>
              <a:gd name="connsiteX76" fmla="*/ 1627094 w 1741394"/>
              <a:gd name="connsiteY76" fmla="*/ 648481 h 2289022"/>
              <a:gd name="connsiteX77" fmla="*/ 1620370 w 1741394"/>
              <a:gd name="connsiteY77" fmla="*/ 587969 h 2289022"/>
              <a:gd name="connsiteX78" fmla="*/ 1613647 w 1741394"/>
              <a:gd name="connsiteY78" fmla="*/ 567799 h 2289022"/>
              <a:gd name="connsiteX79" fmla="*/ 1606923 w 1741394"/>
              <a:gd name="connsiteY79" fmla="*/ 534181 h 2289022"/>
              <a:gd name="connsiteX80" fmla="*/ 1586753 w 1741394"/>
              <a:gd name="connsiteY80" fmla="*/ 426605 h 2289022"/>
              <a:gd name="connsiteX81" fmla="*/ 1573306 w 1741394"/>
              <a:gd name="connsiteY81" fmla="*/ 372816 h 2289022"/>
              <a:gd name="connsiteX82" fmla="*/ 1566582 w 1741394"/>
              <a:gd name="connsiteY82" fmla="*/ 319028 h 2289022"/>
              <a:gd name="connsiteX83" fmla="*/ 1553135 w 1741394"/>
              <a:gd name="connsiteY83" fmla="*/ 271963 h 2289022"/>
              <a:gd name="connsiteX84" fmla="*/ 1532965 w 1741394"/>
              <a:gd name="connsiteY84" fmla="*/ 238346 h 2289022"/>
              <a:gd name="connsiteX85" fmla="*/ 1492623 w 1741394"/>
              <a:gd name="connsiteY85" fmla="*/ 184557 h 2289022"/>
              <a:gd name="connsiteX86" fmla="*/ 1324535 w 1741394"/>
              <a:gd name="connsiteY86" fmla="*/ 191281 h 2289022"/>
              <a:gd name="connsiteX87" fmla="*/ 1284194 w 1741394"/>
              <a:gd name="connsiteY87" fmla="*/ 218175 h 2289022"/>
              <a:gd name="connsiteX88" fmla="*/ 1264023 w 1741394"/>
              <a:gd name="connsiteY88" fmla="*/ 231622 h 2289022"/>
              <a:gd name="connsiteX89" fmla="*/ 1243853 w 1741394"/>
              <a:gd name="connsiteY89" fmla="*/ 251793 h 2289022"/>
              <a:gd name="connsiteX90" fmla="*/ 1183341 w 1741394"/>
              <a:gd name="connsiteY90" fmla="*/ 285410 h 2289022"/>
              <a:gd name="connsiteX91" fmla="*/ 1116106 w 1741394"/>
              <a:gd name="connsiteY91" fmla="*/ 325752 h 2289022"/>
              <a:gd name="connsiteX92" fmla="*/ 1109382 w 1741394"/>
              <a:gd name="connsiteY92" fmla="*/ 345922 h 2289022"/>
              <a:gd name="connsiteX93" fmla="*/ 1048870 w 1741394"/>
              <a:gd name="connsiteY93" fmla="*/ 379540 h 2289022"/>
              <a:gd name="connsiteX94" fmla="*/ 968188 w 1741394"/>
              <a:gd name="connsiteY94" fmla="*/ 433328 h 2289022"/>
              <a:gd name="connsiteX95" fmla="*/ 927847 w 1741394"/>
              <a:gd name="connsiteY95" fmla="*/ 460222 h 2289022"/>
              <a:gd name="connsiteX96" fmla="*/ 887506 w 1741394"/>
              <a:gd name="connsiteY96" fmla="*/ 473669 h 2289022"/>
              <a:gd name="connsiteX97" fmla="*/ 860612 w 1741394"/>
              <a:gd name="connsiteY97" fmla="*/ 500563 h 2289022"/>
              <a:gd name="connsiteX98" fmla="*/ 820270 w 1741394"/>
              <a:gd name="connsiteY98" fmla="*/ 514010 h 2289022"/>
              <a:gd name="connsiteX99" fmla="*/ 699247 w 1741394"/>
              <a:gd name="connsiteY99" fmla="*/ 507287 h 2289022"/>
              <a:gd name="connsiteX100" fmla="*/ 672353 w 1741394"/>
              <a:gd name="connsiteY100" fmla="*/ 487116 h 2289022"/>
              <a:gd name="connsiteX101" fmla="*/ 652182 w 1741394"/>
              <a:gd name="connsiteY101" fmla="*/ 473669 h 2289022"/>
              <a:gd name="connsiteX102" fmla="*/ 632012 w 1741394"/>
              <a:gd name="connsiteY102" fmla="*/ 413157 h 2289022"/>
              <a:gd name="connsiteX103" fmla="*/ 605117 w 1741394"/>
              <a:gd name="connsiteY103" fmla="*/ 352646 h 2289022"/>
              <a:gd name="connsiteX104" fmla="*/ 584947 w 1741394"/>
              <a:gd name="connsiteY104" fmla="*/ 339199 h 2289022"/>
              <a:gd name="connsiteX105" fmla="*/ 537882 w 1741394"/>
              <a:gd name="connsiteY105" fmla="*/ 345922 h 228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741394" h="2289022">
                <a:moveTo>
                  <a:pt x="537882" y="345922"/>
                </a:moveTo>
                <a:lnTo>
                  <a:pt x="537882" y="345922"/>
                </a:lnTo>
                <a:cubicBezTo>
                  <a:pt x="513229" y="327993"/>
                  <a:pt x="485478" y="313689"/>
                  <a:pt x="463923" y="292134"/>
                </a:cubicBezTo>
                <a:cubicBezTo>
                  <a:pt x="351687" y="179898"/>
                  <a:pt x="465045" y="274882"/>
                  <a:pt x="410135" y="198005"/>
                </a:cubicBezTo>
                <a:cubicBezTo>
                  <a:pt x="405438" y="191429"/>
                  <a:pt x="396688" y="189040"/>
                  <a:pt x="389965" y="184557"/>
                </a:cubicBezTo>
                <a:cubicBezTo>
                  <a:pt x="385482" y="175592"/>
                  <a:pt x="382343" y="165819"/>
                  <a:pt x="376517" y="157663"/>
                </a:cubicBezTo>
                <a:cubicBezTo>
                  <a:pt x="339631" y="106023"/>
                  <a:pt x="370610" y="179470"/>
                  <a:pt x="329453" y="97152"/>
                </a:cubicBezTo>
                <a:cubicBezTo>
                  <a:pt x="324971" y="88187"/>
                  <a:pt x="324346" y="75817"/>
                  <a:pt x="316006" y="70257"/>
                </a:cubicBezTo>
                <a:cubicBezTo>
                  <a:pt x="295922" y="56867"/>
                  <a:pt x="248770" y="43363"/>
                  <a:pt x="248770" y="43363"/>
                </a:cubicBezTo>
                <a:cubicBezTo>
                  <a:pt x="210089" y="-14658"/>
                  <a:pt x="221774" y="-9589"/>
                  <a:pt x="80682" y="29916"/>
                </a:cubicBezTo>
                <a:cubicBezTo>
                  <a:pt x="67033" y="33738"/>
                  <a:pt x="67235" y="70257"/>
                  <a:pt x="67235" y="70257"/>
                </a:cubicBezTo>
                <a:cubicBezTo>
                  <a:pt x="62753" y="175592"/>
                  <a:pt x="58883" y="280956"/>
                  <a:pt x="53788" y="386263"/>
                </a:cubicBezTo>
                <a:cubicBezTo>
                  <a:pt x="52132" y="420497"/>
                  <a:pt x="46921" y="505956"/>
                  <a:pt x="40341" y="547628"/>
                </a:cubicBezTo>
                <a:cubicBezTo>
                  <a:pt x="36776" y="570204"/>
                  <a:pt x="32437" y="592690"/>
                  <a:pt x="26894" y="614863"/>
                </a:cubicBezTo>
                <a:cubicBezTo>
                  <a:pt x="11728" y="675527"/>
                  <a:pt x="19292" y="651119"/>
                  <a:pt x="6723" y="688822"/>
                </a:cubicBezTo>
                <a:cubicBezTo>
                  <a:pt x="4482" y="742610"/>
                  <a:pt x="0" y="796352"/>
                  <a:pt x="0" y="850187"/>
                </a:cubicBezTo>
                <a:cubicBezTo>
                  <a:pt x="0" y="1018290"/>
                  <a:pt x="2414" y="1186404"/>
                  <a:pt x="6723" y="1354452"/>
                </a:cubicBezTo>
                <a:cubicBezTo>
                  <a:pt x="6905" y="1361537"/>
                  <a:pt x="10277" y="1368283"/>
                  <a:pt x="13447" y="1374622"/>
                </a:cubicBezTo>
                <a:cubicBezTo>
                  <a:pt x="17061" y="1381850"/>
                  <a:pt x="22412" y="1388069"/>
                  <a:pt x="26894" y="1394793"/>
                </a:cubicBezTo>
                <a:cubicBezTo>
                  <a:pt x="29135" y="1405999"/>
                  <a:pt x="30845" y="1417324"/>
                  <a:pt x="33617" y="1428410"/>
                </a:cubicBezTo>
                <a:cubicBezTo>
                  <a:pt x="35336" y="1435286"/>
                  <a:pt x="38951" y="1441631"/>
                  <a:pt x="40341" y="1448581"/>
                </a:cubicBezTo>
                <a:cubicBezTo>
                  <a:pt x="62260" y="1558173"/>
                  <a:pt x="43266" y="1497700"/>
                  <a:pt x="60512" y="1549434"/>
                </a:cubicBezTo>
                <a:cubicBezTo>
                  <a:pt x="77282" y="1650060"/>
                  <a:pt x="56656" y="1524371"/>
                  <a:pt x="73959" y="1636840"/>
                </a:cubicBezTo>
                <a:cubicBezTo>
                  <a:pt x="76032" y="1650314"/>
                  <a:pt x="76765" y="1664123"/>
                  <a:pt x="80682" y="1677181"/>
                </a:cubicBezTo>
                <a:cubicBezTo>
                  <a:pt x="87097" y="1698566"/>
                  <a:pt x="97152" y="1706004"/>
                  <a:pt x="107576" y="1724246"/>
                </a:cubicBezTo>
                <a:cubicBezTo>
                  <a:pt x="128574" y="1760992"/>
                  <a:pt x="109510" y="1743465"/>
                  <a:pt x="141194" y="1764587"/>
                </a:cubicBezTo>
                <a:cubicBezTo>
                  <a:pt x="182581" y="1826666"/>
                  <a:pt x="129767" y="1750303"/>
                  <a:pt x="168088" y="1798205"/>
                </a:cubicBezTo>
                <a:cubicBezTo>
                  <a:pt x="173136" y="1804515"/>
                  <a:pt x="175225" y="1813327"/>
                  <a:pt x="181535" y="1818375"/>
                </a:cubicBezTo>
                <a:cubicBezTo>
                  <a:pt x="187069" y="1822802"/>
                  <a:pt x="194982" y="1822858"/>
                  <a:pt x="201706" y="1825099"/>
                </a:cubicBezTo>
                <a:cubicBezTo>
                  <a:pt x="203947" y="1834064"/>
                  <a:pt x="204789" y="1843500"/>
                  <a:pt x="208429" y="1851993"/>
                </a:cubicBezTo>
                <a:cubicBezTo>
                  <a:pt x="222206" y="1884139"/>
                  <a:pt x="248979" y="1885819"/>
                  <a:pt x="275665" y="1912505"/>
                </a:cubicBezTo>
                <a:cubicBezTo>
                  <a:pt x="293734" y="1930574"/>
                  <a:pt x="305823" y="1953855"/>
                  <a:pt x="322729" y="1973016"/>
                </a:cubicBezTo>
                <a:cubicBezTo>
                  <a:pt x="385297" y="2043927"/>
                  <a:pt x="365863" y="2012192"/>
                  <a:pt x="437029" y="2073869"/>
                </a:cubicBezTo>
                <a:cubicBezTo>
                  <a:pt x="451400" y="2086324"/>
                  <a:pt x="462652" y="2102168"/>
                  <a:pt x="477370" y="2114210"/>
                </a:cubicBezTo>
                <a:cubicBezTo>
                  <a:pt x="502545" y="2134808"/>
                  <a:pt x="520931" y="2137695"/>
                  <a:pt x="551329" y="2147828"/>
                </a:cubicBezTo>
                <a:cubicBezTo>
                  <a:pt x="553570" y="2154552"/>
                  <a:pt x="553041" y="2162987"/>
                  <a:pt x="558053" y="2167999"/>
                </a:cubicBezTo>
                <a:cubicBezTo>
                  <a:pt x="565140" y="2175086"/>
                  <a:pt x="576448" y="2176134"/>
                  <a:pt x="584947" y="2181446"/>
                </a:cubicBezTo>
                <a:cubicBezTo>
                  <a:pt x="594449" y="2187385"/>
                  <a:pt x="602722" y="2195103"/>
                  <a:pt x="611841" y="2201616"/>
                </a:cubicBezTo>
                <a:cubicBezTo>
                  <a:pt x="618417" y="2206313"/>
                  <a:pt x="625288" y="2210581"/>
                  <a:pt x="632012" y="2215063"/>
                </a:cubicBezTo>
                <a:cubicBezTo>
                  <a:pt x="636494" y="2221787"/>
                  <a:pt x="638883" y="2230537"/>
                  <a:pt x="645459" y="2235234"/>
                </a:cubicBezTo>
                <a:cubicBezTo>
                  <a:pt x="655280" y="2242249"/>
                  <a:pt x="667734" y="2244557"/>
                  <a:pt x="679076" y="2248681"/>
                </a:cubicBezTo>
                <a:cubicBezTo>
                  <a:pt x="742536" y="2271758"/>
                  <a:pt x="695619" y="2254498"/>
                  <a:pt x="753035" y="2268852"/>
                </a:cubicBezTo>
                <a:cubicBezTo>
                  <a:pt x="836099" y="2289618"/>
                  <a:pt x="763783" y="2277111"/>
                  <a:pt x="847165" y="2289022"/>
                </a:cubicBezTo>
                <a:cubicBezTo>
                  <a:pt x="876300" y="2286781"/>
                  <a:pt x="905747" y="2287103"/>
                  <a:pt x="934570" y="2282299"/>
                </a:cubicBezTo>
                <a:cubicBezTo>
                  <a:pt x="941446" y="2281153"/>
                  <a:pt x="987329" y="2260943"/>
                  <a:pt x="995082" y="2255405"/>
                </a:cubicBezTo>
                <a:cubicBezTo>
                  <a:pt x="1002820" y="2249878"/>
                  <a:pt x="1008033" y="2241422"/>
                  <a:pt x="1015253" y="2235234"/>
                </a:cubicBezTo>
                <a:cubicBezTo>
                  <a:pt x="1041157" y="2213031"/>
                  <a:pt x="1035728" y="2217203"/>
                  <a:pt x="1062317" y="2208340"/>
                </a:cubicBezTo>
                <a:cubicBezTo>
                  <a:pt x="1063111" y="2207705"/>
                  <a:pt x="1106031" y="2171777"/>
                  <a:pt x="1116106" y="2167999"/>
                </a:cubicBezTo>
                <a:cubicBezTo>
                  <a:pt x="1126806" y="2163986"/>
                  <a:pt x="1138517" y="2163516"/>
                  <a:pt x="1149723" y="2161275"/>
                </a:cubicBezTo>
                <a:cubicBezTo>
                  <a:pt x="1216132" y="2117003"/>
                  <a:pt x="1187237" y="2128600"/>
                  <a:pt x="1230406" y="2114210"/>
                </a:cubicBezTo>
                <a:cubicBezTo>
                  <a:pt x="1244748" y="2071181"/>
                  <a:pt x="1225027" y="2112417"/>
                  <a:pt x="1257300" y="2087316"/>
                </a:cubicBezTo>
                <a:cubicBezTo>
                  <a:pt x="1272311" y="2075641"/>
                  <a:pt x="1283506" y="2059697"/>
                  <a:pt x="1297641" y="2046975"/>
                </a:cubicBezTo>
                <a:cubicBezTo>
                  <a:pt x="1305970" y="2039479"/>
                  <a:pt x="1315570" y="2033528"/>
                  <a:pt x="1324535" y="2026805"/>
                </a:cubicBezTo>
                <a:cubicBezTo>
                  <a:pt x="1329017" y="2020081"/>
                  <a:pt x="1332809" y="2012842"/>
                  <a:pt x="1337982" y="2006634"/>
                </a:cubicBezTo>
                <a:cubicBezTo>
                  <a:pt x="1344069" y="1999329"/>
                  <a:pt x="1352626" y="1994201"/>
                  <a:pt x="1358153" y="1986463"/>
                </a:cubicBezTo>
                <a:cubicBezTo>
                  <a:pt x="1402402" y="1924515"/>
                  <a:pt x="1339326" y="1991843"/>
                  <a:pt x="1391770" y="1939399"/>
                </a:cubicBezTo>
                <a:cubicBezTo>
                  <a:pt x="1406961" y="1893828"/>
                  <a:pt x="1385756" y="1947418"/>
                  <a:pt x="1432112" y="1885610"/>
                </a:cubicBezTo>
                <a:cubicBezTo>
                  <a:pt x="1436364" y="1879940"/>
                  <a:pt x="1436043" y="1871954"/>
                  <a:pt x="1438835" y="1865440"/>
                </a:cubicBezTo>
                <a:cubicBezTo>
                  <a:pt x="1442783" y="1856228"/>
                  <a:pt x="1445866" y="1846246"/>
                  <a:pt x="1452282" y="1838546"/>
                </a:cubicBezTo>
                <a:cubicBezTo>
                  <a:pt x="1457455" y="1832338"/>
                  <a:pt x="1465729" y="1829581"/>
                  <a:pt x="1472453" y="1825099"/>
                </a:cubicBezTo>
                <a:cubicBezTo>
                  <a:pt x="1502131" y="1785527"/>
                  <a:pt x="1484699" y="1806129"/>
                  <a:pt x="1526241" y="1764587"/>
                </a:cubicBezTo>
                <a:cubicBezTo>
                  <a:pt x="1532965" y="1757863"/>
                  <a:pt x="1537391" y="1747423"/>
                  <a:pt x="1546412" y="1744416"/>
                </a:cubicBezTo>
                <a:lnTo>
                  <a:pt x="1566582" y="1737693"/>
                </a:lnTo>
                <a:cubicBezTo>
                  <a:pt x="1595086" y="1652185"/>
                  <a:pt x="1543109" y="1798086"/>
                  <a:pt x="1593476" y="1697352"/>
                </a:cubicBezTo>
                <a:cubicBezTo>
                  <a:pt x="1598587" y="1687131"/>
                  <a:pt x="1595089" y="1673956"/>
                  <a:pt x="1600200" y="1663734"/>
                </a:cubicBezTo>
                <a:cubicBezTo>
                  <a:pt x="1604452" y="1655229"/>
                  <a:pt x="1614843" y="1651300"/>
                  <a:pt x="1620370" y="1643563"/>
                </a:cubicBezTo>
                <a:cubicBezTo>
                  <a:pt x="1626196" y="1635407"/>
                  <a:pt x="1630001" y="1625937"/>
                  <a:pt x="1633817" y="1616669"/>
                </a:cubicBezTo>
                <a:cubicBezTo>
                  <a:pt x="1645703" y="1587804"/>
                  <a:pt x="1656229" y="1558398"/>
                  <a:pt x="1667435" y="1529263"/>
                </a:cubicBezTo>
                <a:cubicBezTo>
                  <a:pt x="1669676" y="1509093"/>
                  <a:pt x="1670179" y="1488652"/>
                  <a:pt x="1674159" y="1468752"/>
                </a:cubicBezTo>
                <a:cubicBezTo>
                  <a:pt x="1676939" y="1454853"/>
                  <a:pt x="1684994" y="1442342"/>
                  <a:pt x="1687606" y="1428410"/>
                </a:cubicBezTo>
                <a:cubicBezTo>
                  <a:pt x="1704416" y="1338752"/>
                  <a:pt x="1681851" y="1380544"/>
                  <a:pt x="1707776" y="1287216"/>
                </a:cubicBezTo>
                <a:cubicBezTo>
                  <a:pt x="1712344" y="1270771"/>
                  <a:pt x="1722550" y="1256344"/>
                  <a:pt x="1727947" y="1240152"/>
                </a:cubicBezTo>
                <a:cubicBezTo>
                  <a:pt x="1733791" y="1222619"/>
                  <a:pt x="1736912" y="1204293"/>
                  <a:pt x="1741394" y="1186363"/>
                </a:cubicBezTo>
                <a:cubicBezTo>
                  <a:pt x="1730188" y="1139298"/>
                  <a:pt x="1717532" y="1092555"/>
                  <a:pt x="1707776" y="1045169"/>
                </a:cubicBezTo>
                <a:cubicBezTo>
                  <a:pt x="1672436" y="873517"/>
                  <a:pt x="1717353" y="1034512"/>
                  <a:pt x="1674159" y="890528"/>
                </a:cubicBezTo>
                <a:cubicBezTo>
                  <a:pt x="1651622" y="665178"/>
                  <a:pt x="1687487" y="973947"/>
                  <a:pt x="1647265" y="762781"/>
                </a:cubicBezTo>
                <a:cubicBezTo>
                  <a:pt x="1620576" y="622665"/>
                  <a:pt x="1659044" y="728357"/>
                  <a:pt x="1627094" y="648481"/>
                </a:cubicBezTo>
                <a:cubicBezTo>
                  <a:pt x="1624853" y="628310"/>
                  <a:pt x="1623706" y="607988"/>
                  <a:pt x="1620370" y="587969"/>
                </a:cubicBezTo>
                <a:cubicBezTo>
                  <a:pt x="1619205" y="580978"/>
                  <a:pt x="1615366" y="574674"/>
                  <a:pt x="1613647" y="567799"/>
                </a:cubicBezTo>
                <a:cubicBezTo>
                  <a:pt x="1610875" y="556712"/>
                  <a:pt x="1609061" y="545407"/>
                  <a:pt x="1606923" y="534181"/>
                </a:cubicBezTo>
                <a:cubicBezTo>
                  <a:pt x="1600097" y="498342"/>
                  <a:pt x="1595601" y="461999"/>
                  <a:pt x="1586753" y="426605"/>
                </a:cubicBezTo>
                <a:cubicBezTo>
                  <a:pt x="1582271" y="408675"/>
                  <a:pt x="1576712" y="390981"/>
                  <a:pt x="1573306" y="372816"/>
                </a:cubicBezTo>
                <a:cubicBezTo>
                  <a:pt x="1569976" y="355057"/>
                  <a:pt x="1569553" y="336851"/>
                  <a:pt x="1566582" y="319028"/>
                </a:cubicBezTo>
                <a:cubicBezTo>
                  <a:pt x="1565504" y="312561"/>
                  <a:pt x="1557133" y="279959"/>
                  <a:pt x="1553135" y="271963"/>
                </a:cubicBezTo>
                <a:cubicBezTo>
                  <a:pt x="1547291" y="260275"/>
                  <a:pt x="1539981" y="249371"/>
                  <a:pt x="1532965" y="238346"/>
                </a:cubicBezTo>
                <a:cubicBezTo>
                  <a:pt x="1506357" y="196534"/>
                  <a:pt x="1516006" y="207941"/>
                  <a:pt x="1492623" y="184557"/>
                </a:cubicBezTo>
                <a:cubicBezTo>
                  <a:pt x="1436594" y="186798"/>
                  <a:pt x="1380467" y="187286"/>
                  <a:pt x="1324535" y="191281"/>
                </a:cubicBezTo>
                <a:cubicBezTo>
                  <a:pt x="1301275" y="192943"/>
                  <a:pt x="1301420" y="203820"/>
                  <a:pt x="1284194" y="218175"/>
                </a:cubicBezTo>
                <a:cubicBezTo>
                  <a:pt x="1277986" y="223348"/>
                  <a:pt x="1270231" y="226449"/>
                  <a:pt x="1264023" y="231622"/>
                </a:cubicBezTo>
                <a:cubicBezTo>
                  <a:pt x="1256718" y="237709"/>
                  <a:pt x="1251358" y="245955"/>
                  <a:pt x="1243853" y="251793"/>
                </a:cubicBezTo>
                <a:cubicBezTo>
                  <a:pt x="1149683" y="325038"/>
                  <a:pt x="1239864" y="254974"/>
                  <a:pt x="1183341" y="285410"/>
                </a:cubicBezTo>
                <a:cubicBezTo>
                  <a:pt x="1160329" y="297801"/>
                  <a:pt x="1116106" y="325752"/>
                  <a:pt x="1116106" y="325752"/>
                </a:cubicBezTo>
                <a:cubicBezTo>
                  <a:pt x="1113865" y="332475"/>
                  <a:pt x="1114393" y="340911"/>
                  <a:pt x="1109382" y="345922"/>
                </a:cubicBezTo>
                <a:cubicBezTo>
                  <a:pt x="1086263" y="369041"/>
                  <a:pt x="1074234" y="371085"/>
                  <a:pt x="1048870" y="379540"/>
                </a:cubicBezTo>
                <a:cubicBezTo>
                  <a:pt x="982765" y="430956"/>
                  <a:pt x="1012601" y="418525"/>
                  <a:pt x="968188" y="433328"/>
                </a:cubicBezTo>
                <a:cubicBezTo>
                  <a:pt x="954741" y="442293"/>
                  <a:pt x="942302" y="452994"/>
                  <a:pt x="927847" y="460222"/>
                </a:cubicBezTo>
                <a:cubicBezTo>
                  <a:pt x="915169" y="466561"/>
                  <a:pt x="887506" y="473669"/>
                  <a:pt x="887506" y="473669"/>
                </a:cubicBezTo>
                <a:cubicBezTo>
                  <a:pt x="878541" y="482634"/>
                  <a:pt x="871483" y="494040"/>
                  <a:pt x="860612" y="500563"/>
                </a:cubicBezTo>
                <a:cubicBezTo>
                  <a:pt x="848457" y="507856"/>
                  <a:pt x="820270" y="514010"/>
                  <a:pt x="820270" y="514010"/>
                </a:cubicBezTo>
                <a:cubicBezTo>
                  <a:pt x="779929" y="511769"/>
                  <a:pt x="738998" y="514515"/>
                  <a:pt x="699247" y="507287"/>
                </a:cubicBezTo>
                <a:cubicBezTo>
                  <a:pt x="688222" y="505282"/>
                  <a:pt x="681472" y="493629"/>
                  <a:pt x="672353" y="487116"/>
                </a:cubicBezTo>
                <a:cubicBezTo>
                  <a:pt x="665777" y="482419"/>
                  <a:pt x="658906" y="478151"/>
                  <a:pt x="652182" y="473669"/>
                </a:cubicBezTo>
                <a:cubicBezTo>
                  <a:pt x="637450" y="400005"/>
                  <a:pt x="655870" y="476778"/>
                  <a:pt x="632012" y="413157"/>
                </a:cubicBezTo>
                <a:cubicBezTo>
                  <a:pt x="619200" y="378992"/>
                  <a:pt x="634169" y="386540"/>
                  <a:pt x="605117" y="352646"/>
                </a:cubicBezTo>
                <a:cubicBezTo>
                  <a:pt x="599858" y="346511"/>
                  <a:pt x="591670" y="343681"/>
                  <a:pt x="584947" y="339199"/>
                </a:cubicBezTo>
                <a:cubicBezTo>
                  <a:pt x="567770" y="313434"/>
                  <a:pt x="545726" y="344802"/>
                  <a:pt x="537882" y="3459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14415E1-A3C5-422A-A4E0-E7069DF3FE13}"/>
              </a:ext>
            </a:extLst>
          </p:cNvPr>
          <p:cNvSpPr/>
          <p:nvPr/>
        </p:nvSpPr>
        <p:spPr>
          <a:xfrm>
            <a:off x="2562367" y="4424654"/>
            <a:ext cx="5951250" cy="1320054"/>
          </a:xfrm>
          <a:prstGeom prst="roundRect">
            <a:avLst>
              <a:gd name="adj" fmla="val 10370"/>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1556F6-8F0C-4823-83AF-31C77D9C2471}"/>
              </a:ext>
            </a:extLst>
          </p:cNvPr>
          <p:cNvSpPr txBox="1"/>
          <p:nvPr/>
        </p:nvSpPr>
        <p:spPr>
          <a:xfrm>
            <a:off x="2650690" y="4484517"/>
            <a:ext cx="5774605" cy="1200329"/>
          </a:xfrm>
          <a:prstGeom prst="rect">
            <a:avLst/>
          </a:prstGeom>
          <a:noFill/>
        </p:spPr>
        <p:txBody>
          <a:bodyPr wrap="square" rtlCol="0">
            <a:spAutoFit/>
          </a:bodyPr>
          <a:lstStyle/>
          <a:p>
            <a:r>
              <a:rPr lang="en-US" sz="2400" dirty="0"/>
              <a:t>E.g., incorporating supply-side constraints and community heterogeneity into Theory of Change in India vaccination coverage study</a:t>
            </a:r>
          </a:p>
        </p:txBody>
      </p:sp>
      <p:sp>
        <p:nvSpPr>
          <p:cNvPr id="10" name="Title 2">
            <a:extLst>
              <a:ext uri="{FF2B5EF4-FFF2-40B4-BE49-F238E27FC236}">
                <a16:creationId xmlns:a16="http://schemas.microsoft.com/office/drawing/2014/main" id="{5C788CCE-0D76-41F1-B6EC-C260039D2B33}"/>
              </a:ext>
            </a:extLst>
          </p:cNvPr>
          <p:cNvSpPr txBox="1">
            <a:spLocks/>
          </p:cNvSpPr>
          <p:nvPr/>
        </p:nvSpPr>
        <p:spPr>
          <a:xfrm>
            <a:off x="834498" y="274638"/>
            <a:ext cx="8309502" cy="599422"/>
          </a:xfrm>
          <a:prstGeom prst="rect">
            <a:avLst/>
          </a:prstGeom>
        </p:spPr>
        <p:txBody>
          <a:bodyPr>
            <a:normAutofit/>
          </a:bodyPr>
          <a:lstStyle>
            <a:lvl1pPr algn="l" defTabSz="914400" rtl="0" eaLnBrk="1" latinLnBrk="0" hangingPunct="1">
              <a:lnSpc>
                <a:spcPct val="90000"/>
              </a:lnSpc>
              <a:spcBef>
                <a:spcPct val="0"/>
              </a:spcBef>
              <a:buNone/>
              <a:defRPr lang="en-US" sz="2600" b="1" kern="1200" dirty="0">
                <a:solidFill>
                  <a:srgbClr val="002060"/>
                </a:solidFill>
                <a:latin typeface="Arial" panose="020B0604020202020204" pitchFamily="34" charset="0"/>
                <a:ea typeface="+mj-ea"/>
                <a:cs typeface="Arial" panose="020B0604020202020204" pitchFamily="34" charset="0"/>
              </a:defRPr>
            </a:lvl1pPr>
          </a:lstStyle>
          <a:p>
            <a:r>
              <a:rPr lang="en-US"/>
              <a:t>Applications of qualitative evidence by study phase</a:t>
            </a:r>
          </a:p>
        </p:txBody>
      </p:sp>
    </p:spTree>
    <p:extLst>
      <p:ext uri="{BB962C8B-B14F-4D97-AF65-F5344CB8AC3E}">
        <p14:creationId xmlns:p14="http://schemas.microsoft.com/office/powerpoint/2010/main" val="598462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FA1AF08-ED49-4981-B420-6EC4B24A05E9}"/>
              </a:ext>
            </a:extLst>
          </p:cNvPr>
          <p:cNvGraphicFramePr>
            <a:graphicFrameLocks/>
          </p:cNvGraphicFramePr>
          <p:nvPr>
            <p:extLst>
              <p:ext uri="{D42A27DB-BD31-4B8C-83A1-F6EECF244321}">
                <p14:modId xmlns:p14="http://schemas.microsoft.com/office/powerpoint/2010/main" val="3927877669"/>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2">
            <a:extLst>
              <a:ext uri="{FF2B5EF4-FFF2-40B4-BE49-F238E27FC236}">
                <a16:creationId xmlns:a16="http://schemas.microsoft.com/office/drawing/2014/main" id="{3E584786-E33F-4733-B344-0132E68B63DA}"/>
              </a:ext>
            </a:extLst>
          </p:cNvPr>
          <p:cNvSpPr>
            <a:spLocks noGrp="1"/>
          </p:cNvSpPr>
          <p:nvPr>
            <p:ph type="title"/>
          </p:nvPr>
        </p:nvSpPr>
        <p:spPr>
          <a:xfrm>
            <a:off x="834498" y="274638"/>
            <a:ext cx="8309502" cy="599422"/>
          </a:xfrm>
        </p:spPr>
        <p:txBody>
          <a:bodyPr>
            <a:normAutofit/>
          </a:bodyPr>
          <a:lstStyle/>
          <a:p>
            <a:r>
              <a:rPr lang="en-US" dirty="0"/>
              <a:t>Applications of qualitative evidence by study phase</a:t>
            </a:r>
          </a:p>
        </p:txBody>
      </p:sp>
    </p:spTree>
    <p:extLst>
      <p:ext uri="{BB962C8B-B14F-4D97-AF65-F5344CB8AC3E}">
        <p14:creationId xmlns:p14="http://schemas.microsoft.com/office/powerpoint/2010/main" val="47589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FA1AF08-ED49-4981-B420-6EC4B24A05E9}"/>
              </a:ext>
            </a:extLst>
          </p:cNvPr>
          <p:cNvGraphicFramePr>
            <a:graphicFrameLocks/>
          </p:cNvGraphicFramePr>
          <p:nvPr>
            <p:extLst>
              <p:ext uri="{D42A27DB-BD31-4B8C-83A1-F6EECF244321}">
                <p14:modId xmlns:p14="http://schemas.microsoft.com/office/powerpoint/2010/main" val="733851290"/>
              </p:ext>
            </p:extLst>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C99DAD10-3355-4C88-8FCE-8FA2DFA4EDB0}"/>
              </a:ext>
            </a:extLst>
          </p:cNvPr>
          <p:cNvSpPr/>
          <p:nvPr/>
        </p:nvSpPr>
        <p:spPr>
          <a:xfrm>
            <a:off x="2637158" y="2944092"/>
            <a:ext cx="4455472" cy="1220498"/>
          </a:xfrm>
          <a:prstGeom prst="roundRect">
            <a:avLst>
              <a:gd name="adj" fmla="val 5701"/>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5429F3-8957-4A21-8D44-698B08166F43}"/>
              </a:ext>
            </a:extLst>
          </p:cNvPr>
          <p:cNvSpPr txBox="1"/>
          <p:nvPr/>
        </p:nvSpPr>
        <p:spPr>
          <a:xfrm>
            <a:off x="2683307" y="2923922"/>
            <a:ext cx="4363174" cy="1200329"/>
          </a:xfrm>
          <a:prstGeom prst="rect">
            <a:avLst/>
          </a:prstGeom>
          <a:noFill/>
        </p:spPr>
        <p:txBody>
          <a:bodyPr wrap="square" rtlCol="0">
            <a:spAutoFit/>
          </a:bodyPr>
          <a:lstStyle/>
          <a:p>
            <a:r>
              <a:rPr lang="en-US" sz="2400" dirty="0"/>
              <a:t>E.g., insights to improve take-up of an effective child development intervention in Mexico</a:t>
            </a:r>
          </a:p>
        </p:txBody>
      </p:sp>
      <p:sp>
        <p:nvSpPr>
          <p:cNvPr id="8" name="Title 2">
            <a:extLst>
              <a:ext uri="{FF2B5EF4-FFF2-40B4-BE49-F238E27FC236}">
                <a16:creationId xmlns:a16="http://schemas.microsoft.com/office/drawing/2014/main" id="{7E621CC2-94DF-4EBF-91FD-A0092D24EBF7}"/>
              </a:ext>
            </a:extLst>
          </p:cNvPr>
          <p:cNvSpPr txBox="1">
            <a:spLocks/>
          </p:cNvSpPr>
          <p:nvPr/>
        </p:nvSpPr>
        <p:spPr>
          <a:xfrm>
            <a:off x="834498" y="274638"/>
            <a:ext cx="8309502" cy="599422"/>
          </a:xfrm>
          <a:prstGeom prst="rect">
            <a:avLst/>
          </a:prstGeom>
        </p:spPr>
        <p:txBody>
          <a:bodyPr>
            <a:normAutofit/>
          </a:bodyPr>
          <a:lstStyle>
            <a:lvl1pPr algn="l" defTabSz="914400" rtl="0" eaLnBrk="1" latinLnBrk="0" hangingPunct="1">
              <a:lnSpc>
                <a:spcPct val="90000"/>
              </a:lnSpc>
              <a:spcBef>
                <a:spcPct val="0"/>
              </a:spcBef>
              <a:buNone/>
              <a:defRPr lang="en-US" sz="2600" b="1" kern="1200" dirty="0">
                <a:solidFill>
                  <a:srgbClr val="002060"/>
                </a:solidFill>
                <a:latin typeface="Arial" panose="020B0604020202020204" pitchFamily="34" charset="0"/>
                <a:ea typeface="+mj-ea"/>
                <a:cs typeface="Arial" panose="020B0604020202020204" pitchFamily="34" charset="0"/>
              </a:defRPr>
            </a:lvl1pPr>
          </a:lstStyle>
          <a:p>
            <a:r>
              <a:rPr lang="en-US"/>
              <a:t>Applications of qualitative evidence by study phase</a:t>
            </a:r>
          </a:p>
        </p:txBody>
      </p:sp>
    </p:spTree>
    <p:extLst>
      <p:ext uri="{BB962C8B-B14F-4D97-AF65-F5344CB8AC3E}">
        <p14:creationId xmlns:p14="http://schemas.microsoft.com/office/powerpoint/2010/main" val="109449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FA1AF08-ED49-4981-B420-6EC4B24A05E9}"/>
              </a:ext>
            </a:extLst>
          </p:cNvPr>
          <p:cNvGraphicFramePr>
            <a:graphicFrameLocks/>
          </p:cNvGraphicFramePr>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C99DAD10-3355-4C88-8FCE-8FA2DFA4EDB0}"/>
              </a:ext>
            </a:extLst>
          </p:cNvPr>
          <p:cNvSpPr/>
          <p:nvPr/>
        </p:nvSpPr>
        <p:spPr>
          <a:xfrm>
            <a:off x="2761513" y="3221183"/>
            <a:ext cx="5003960" cy="1220498"/>
          </a:xfrm>
          <a:prstGeom prst="roundRect">
            <a:avLst>
              <a:gd name="adj" fmla="val 5701"/>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5429F3-8957-4A21-8D44-698B08166F43}"/>
              </a:ext>
            </a:extLst>
          </p:cNvPr>
          <p:cNvSpPr txBox="1"/>
          <p:nvPr/>
        </p:nvSpPr>
        <p:spPr>
          <a:xfrm>
            <a:off x="2761513" y="3231267"/>
            <a:ext cx="5177142" cy="1200329"/>
          </a:xfrm>
          <a:prstGeom prst="rect">
            <a:avLst/>
          </a:prstGeom>
          <a:noFill/>
        </p:spPr>
        <p:txBody>
          <a:bodyPr wrap="square" rtlCol="0">
            <a:spAutoFit/>
          </a:bodyPr>
          <a:lstStyle/>
          <a:p>
            <a:r>
              <a:rPr lang="en-US" sz="2400" dirty="0"/>
              <a:t>E.g., proposing alternate quantitative measures used as a proxy for women’s bargaining power in Zambia</a:t>
            </a:r>
          </a:p>
        </p:txBody>
      </p:sp>
      <p:sp>
        <p:nvSpPr>
          <p:cNvPr id="8" name="Title 2">
            <a:extLst>
              <a:ext uri="{FF2B5EF4-FFF2-40B4-BE49-F238E27FC236}">
                <a16:creationId xmlns:a16="http://schemas.microsoft.com/office/drawing/2014/main" id="{8D6C4BDA-7BF3-4DC6-B6BB-4D582E46FD29}"/>
              </a:ext>
            </a:extLst>
          </p:cNvPr>
          <p:cNvSpPr>
            <a:spLocks noGrp="1"/>
          </p:cNvSpPr>
          <p:nvPr>
            <p:ph type="title"/>
          </p:nvPr>
        </p:nvSpPr>
        <p:spPr>
          <a:xfrm>
            <a:off x="834498" y="274638"/>
            <a:ext cx="8309502" cy="599422"/>
          </a:xfrm>
        </p:spPr>
        <p:txBody>
          <a:bodyPr>
            <a:normAutofit/>
          </a:bodyPr>
          <a:lstStyle/>
          <a:p>
            <a:r>
              <a:rPr lang="en-US" dirty="0"/>
              <a:t>Applications of qualitative evidence by study phase</a:t>
            </a:r>
          </a:p>
        </p:txBody>
      </p:sp>
    </p:spTree>
    <p:extLst>
      <p:ext uri="{BB962C8B-B14F-4D97-AF65-F5344CB8AC3E}">
        <p14:creationId xmlns:p14="http://schemas.microsoft.com/office/powerpoint/2010/main" val="2242463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6EDBA-71AD-41B1-A3E0-155BB12F6641}"/>
              </a:ext>
            </a:extLst>
          </p:cNvPr>
          <p:cNvSpPr>
            <a:spLocks noGrp="1"/>
          </p:cNvSpPr>
          <p:nvPr>
            <p:ph sz="quarter" idx="10"/>
          </p:nvPr>
        </p:nvSpPr>
        <p:spPr>
          <a:xfrm>
            <a:off x="1129594" y="978066"/>
            <a:ext cx="5868136" cy="4097338"/>
          </a:xfrm>
        </p:spPr>
        <p:txBody>
          <a:bodyPr/>
          <a:lstStyle/>
          <a:p>
            <a:r>
              <a:rPr lang="en-US" dirty="0"/>
              <a:t>Cont’d innovation in mixed methods                designs for impact evaluations (IEs)</a:t>
            </a:r>
          </a:p>
          <a:p>
            <a:pPr>
              <a:spcBef>
                <a:spcPts val="1200"/>
              </a:spcBef>
            </a:pPr>
            <a:r>
              <a:rPr lang="en-US" dirty="0"/>
              <a:t>Broader use of qualitative                evidence in systematic reviews (SRs)</a:t>
            </a:r>
          </a:p>
          <a:p>
            <a:pPr>
              <a:spcBef>
                <a:spcPts val="1200"/>
              </a:spcBef>
            </a:pPr>
            <a:r>
              <a:rPr lang="en-US" dirty="0"/>
              <a:t>Common definitions and reporting guidelines for mixed method IEs &amp; SRs</a:t>
            </a:r>
          </a:p>
          <a:p>
            <a:pPr>
              <a:spcBef>
                <a:spcPts val="1200"/>
              </a:spcBef>
            </a:pPr>
            <a:r>
              <a:rPr lang="en-US" dirty="0"/>
              <a:t>Widespread adoption of critical appraisal tools for mixed method IEs &amp; SRs</a:t>
            </a:r>
          </a:p>
          <a:p>
            <a:pPr>
              <a:spcBef>
                <a:spcPts val="1200"/>
              </a:spcBef>
            </a:pPr>
            <a:r>
              <a:rPr lang="en-US" dirty="0"/>
              <a:t>Integration of implementation               research and impact evaluations</a:t>
            </a:r>
          </a:p>
          <a:p>
            <a:r>
              <a:rPr lang="en-US" dirty="0"/>
              <a:t>Small “n” methods, e.g., </a:t>
            </a:r>
          </a:p>
          <a:p>
            <a:pPr lvl="1">
              <a:spcBef>
                <a:spcPts val="0"/>
              </a:spcBef>
            </a:pPr>
            <a:r>
              <a:rPr lang="en-US" dirty="0"/>
              <a:t>Realist evaluation</a:t>
            </a:r>
          </a:p>
          <a:p>
            <a:pPr lvl="1">
              <a:spcBef>
                <a:spcPts val="0"/>
              </a:spcBef>
            </a:pPr>
            <a:r>
              <a:rPr lang="en-US" dirty="0"/>
              <a:t>General elimination methodology</a:t>
            </a:r>
          </a:p>
          <a:p>
            <a:pPr lvl="1">
              <a:spcBef>
                <a:spcPts val="0"/>
              </a:spcBef>
            </a:pPr>
            <a:r>
              <a:rPr lang="en-US" dirty="0"/>
              <a:t>Process tracing</a:t>
            </a:r>
          </a:p>
          <a:p>
            <a:pPr lvl="1">
              <a:spcBef>
                <a:spcPts val="0"/>
              </a:spcBef>
            </a:pPr>
            <a:r>
              <a:rPr lang="en-US" dirty="0"/>
              <a:t>Contribution analysis/contribution tracing</a:t>
            </a:r>
          </a:p>
          <a:p>
            <a:pPr lvl="1">
              <a:spcBef>
                <a:spcPts val="0"/>
              </a:spcBef>
            </a:pPr>
            <a:r>
              <a:rPr lang="en-US" dirty="0"/>
              <a:t>Qualitative comparative analysis</a:t>
            </a:r>
          </a:p>
          <a:p>
            <a:pPr>
              <a:spcBef>
                <a:spcPts val="1200"/>
              </a:spcBef>
            </a:pPr>
            <a:r>
              <a:rPr lang="en-US" dirty="0"/>
              <a:t>Continue to enhance research transparency</a:t>
            </a:r>
          </a:p>
          <a:p>
            <a:endParaRPr lang="en-US" dirty="0"/>
          </a:p>
        </p:txBody>
      </p:sp>
      <p:sp>
        <p:nvSpPr>
          <p:cNvPr id="3" name="Title 2">
            <a:extLst>
              <a:ext uri="{FF2B5EF4-FFF2-40B4-BE49-F238E27FC236}">
                <a16:creationId xmlns:a16="http://schemas.microsoft.com/office/drawing/2014/main" id="{3D47AB9B-CF53-4CBB-A5AB-D51DF79FF38F}"/>
              </a:ext>
            </a:extLst>
          </p:cNvPr>
          <p:cNvSpPr>
            <a:spLocks noGrp="1"/>
          </p:cNvSpPr>
          <p:nvPr>
            <p:ph type="title"/>
          </p:nvPr>
        </p:nvSpPr>
        <p:spPr>
          <a:xfrm>
            <a:off x="834498" y="274637"/>
            <a:ext cx="8039338" cy="1325563"/>
          </a:xfrm>
        </p:spPr>
        <p:txBody>
          <a:bodyPr/>
          <a:lstStyle/>
          <a:p>
            <a:r>
              <a:rPr lang="en-US" dirty="0"/>
              <a:t>(Some) next steps for qualitative evidence in IE</a:t>
            </a:r>
          </a:p>
        </p:txBody>
      </p:sp>
      <p:pic>
        <p:nvPicPr>
          <p:cNvPr id="6" name="Picture 5">
            <a:extLst>
              <a:ext uri="{FF2B5EF4-FFF2-40B4-BE49-F238E27FC236}">
                <a16:creationId xmlns:a16="http://schemas.microsoft.com/office/drawing/2014/main" id="{38F003B9-C66A-4F26-AF20-F0D4043539CB}"/>
              </a:ext>
            </a:extLst>
          </p:cNvPr>
          <p:cNvPicPr>
            <a:picLocks noChangeAspect="1"/>
          </p:cNvPicPr>
          <p:nvPr/>
        </p:nvPicPr>
        <p:blipFill>
          <a:blip r:embed="rId3"/>
          <a:stretch>
            <a:fillRect/>
          </a:stretch>
        </p:blipFill>
        <p:spPr>
          <a:xfrm>
            <a:off x="6651643" y="1009838"/>
            <a:ext cx="1555424" cy="2199590"/>
          </a:xfrm>
          <a:prstGeom prst="rect">
            <a:avLst/>
          </a:prstGeom>
          <a:effectLst>
            <a:outerShdw blurRad="76200" dist="38100" dir="8100000" sx="102000" sy="102000" algn="tr" rotWithShape="0">
              <a:prstClr val="black">
                <a:alpha val="40000"/>
              </a:prstClr>
            </a:outerShdw>
          </a:effectLst>
        </p:spPr>
      </p:pic>
      <p:cxnSp>
        <p:nvCxnSpPr>
          <p:cNvPr id="8" name="Connector: Elbow 7">
            <a:extLst>
              <a:ext uri="{FF2B5EF4-FFF2-40B4-BE49-F238E27FC236}">
                <a16:creationId xmlns:a16="http://schemas.microsoft.com/office/drawing/2014/main" id="{386D166F-E34E-42E2-B498-8283BB9A5170}"/>
              </a:ext>
            </a:extLst>
          </p:cNvPr>
          <p:cNvCxnSpPr>
            <a:cxnSpLocks/>
          </p:cNvCxnSpPr>
          <p:nvPr/>
        </p:nvCxnSpPr>
        <p:spPr>
          <a:xfrm flipV="1">
            <a:off x="1465729" y="973908"/>
            <a:ext cx="6741338" cy="1439840"/>
          </a:xfrm>
          <a:prstGeom prst="bentConnector3">
            <a:avLst>
              <a:gd name="adj1" fmla="val 76530"/>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5321FC-8164-4842-8A38-61DA2A6D2382}"/>
              </a:ext>
            </a:extLst>
          </p:cNvPr>
          <p:cNvCxnSpPr/>
          <p:nvPr/>
        </p:nvCxnSpPr>
        <p:spPr>
          <a:xfrm>
            <a:off x="4820771" y="2480986"/>
            <a:ext cx="0" cy="13443"/>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337939B-04B5-4EB6-9F73-6981B164AA68}"/>
              </a:ext>
            </a:extLst>
          </p:cNvPr>
          <p:cNvPicPr>
            <a:picLocks noChangeAspect="1"/>
          </p:cNvPicPr>
          <p:nvPr/>
        </p:nvPicPr>
        <p:blipFill>
          <a:blip r:embed="rId4"/>
          <a:stretch>
            <a:fillRect/>
          </a:stretch>
        </p:blipFill>
        <p:spPr>
          <a:xfrm>
            <a:off x="6934346" y="2924967"/>
            <a:ext cx="1551785" cy="2193091"/>
          </a:xfrm>
          <a:prstGeom prst="rect">
            <a:avLst/>
          </a:prstGeom>
          <a:effectLst>
            <a:outerShdw blurRad="63500" dist="38100" dir="8100000" sx="102000" sy="102000" algn="tr" rotWithShape="0">
              <a:prstClr val="black">
                <a:alpha val="40000"/>
              </a:prstClr>
            </a:outerShdw>
          </a:effectLst>
        </p:spPr>
      </p:pic>
      <p:pic>
        <p:nvPicPr>
          <p:cNvPr id="4" name="Picture 3">
            <a:extLst>
              <a:ext uri="{FF2B5EF4-FFF2-40B4-BE49-F238E27FC236}">
                <a16:creationId xmlns:a16="http://schemas.microsoft.com/office/drawing/2014/main" id="{D396A712-4BB0-4B80-B0F0-8D2B4982BC52}"/>
              </a:ext>
            </a:extLst>
          </p:cNvPr>
          <p:cNvPicPr>
            <a:picLocks noChangeAspect="1"/>
          </p:cNvPicPr>
          <p:nvPr/>
        </p:nvPicPr>
        <p:blipFill>
          <a:blip r:embed="rId5"/>
          <a:stretch>
            <a:fillRect/>
          </a:stretch>
        </p:blipFill>
        <p:spPr>
          <a:xfrm>
            <a:off x="7465948" y="4529483"/>
            <a:ext cx="1551785" cy="2199589"/>
          </a:xfrm>
          <a:prstGeom prst="rect">
            <a:avLst/>
          </a:prstGeom>
          <a:effectLst>
            <a:outerShdw blurRad="76200" dist="38100" dir="8100000" sx="102000" sy="102000" algn="tr" rotWithShape="0">
              <a:prstClr val="black">
                <a:alpha val="40000"/>
              </a:prstClr>
            </a:outerShdw>
          </a:effectLst>
        </p:spPr>
      </p:pic>
      <p:cxnSp>
        <p:nvCxnSpPr>
          <p:cNvPr id="17" name="Connector: Elbow 16">
            <a:extLst>
              <a:ext uri="{FF2B5EF4-FFF2-40B4-BE49-F238E27FC236}">
                <a16:creationId xmlns:a16="http://schemas.microsoft.com/office/drawing/2014/main" id="{B4D9BDBA-A305-437C-B3F9-DA7A475716D2}"/>
              </a:ext>
            </a:extLst>
          </p:cNvPr>
          <p:cNvCxnSpPr>
            <a:cxnSpLocks/>
          </p:cNvCxnSpPr>
          <p:nvPr/>
        </p:nvCxnSpPr>
        <p:spPr>
          <a:xfrm flipV="1">
            <a:off x="1465729" y="4529483"/>
            <a:ext cx="7552004" cy="1849777"/>
          </a:xfrm>
          <a:prstGeom prst="bentConnector3">
            <a:avLst>
              <a:gd name="adj1" fmla="val 79202"/>
            </a:avLst>
          </a:prstGeom>
          <a:ln w="38100"/>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A86EA5F-39FA-4BC0-A0E3-6ED3BF92D2A7}"/>
              </a:ext>
            </a:extLst>
          </p:cNvPr>
          <p:cNvCxnSpPr>
            <a:cxnSpLocks/>
          </p:cNvCxnSpPr>
          <p:nvPr/>
        </p:nvCxnSpPr>
        <p:spPr>
          <a:xfrm flipV="1">
            <a:off x="1465729" y="2924968"/>
            <a:ext cx="7020402" cy="1737851"/>
          </a:xfrm>
          <a:prstGeom prst="bentConnector3">
            <a:avLst>
              <a:gd name="adj1" fmla="val 7777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0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childTnLst>
                                </p:cTn>
                              </p:par>
                              <p:par>
                                <p:cTn id="49" presetID="22" presetClass="entr" presetSubtype="8"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7AFC72E-63BB-4CE6-B0E8-EAB3742A3B0D}"/>
              </a:ext>
            </a:extLst>
          </p:cNvPr>
          <p:cNvGraphicFramePr>
            <a:graphicFrameLocks noGrp="1"/>
          </p:cNvGraphicFramePr>
          <p:nvPr>
            <p:ph sz="quarter" idx="10"/>
          </p:nvPr>
        </p:nvGraphicFramePr>
        <p:xfrm>
          <a:off x="1135063" y="894230"/>
          <a:ext cx="7459662" cy="56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5A48417B-1B7B-4784-9646-F2E0C1FD8A04}"/>
              </a:ext>
            </a:extLst>
          </p:cNvPr>
          <p:cNvSpPr>
            <a:spLocks noGrp="1"/>
          </p:cNvSpPr>
          <p:nvPr>
            <p:ph type="title"/>
          </p:nvPr>
        </p:nvSpPr>
        <p:spPr>
          <a:xfrm>
            <a:off x="834498" y="274638"/>
            <a:ext cx="8309502" cy="599422"/>
          </a:xfrm>
        </p:spPr>
        <p:txBody>
          <a:bodyPr>
            <a:normAutofit/>
          </a:bodyPr>
          <a:lstStyle/>
          <a:p>
            <a:r>
              <a:rPr lang="en-US" dirty="0"/>
              <a:t>Applications of qualitative evidence by study phase</a:t>
            </a:r>
          </a:p>
        </p:txBody>
      </p:sp>
    </p:spTree>
    <p:extLst>
      <p:ext uri="{BB962C8B-B14F-4D97-AF65-F5344CB8AC3E}">
        <p14:creationId xmlns:p14="http://schemas.microsoft.com/office/powerpoint/2010/main" val="690874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5665B81-E390-41BF-B69F-C344CF951BF9}"/>
              </a:ext>
            </a:extLst>
          </p:cNvPr>
          <p:cNvSpPr/>
          <p:nvPr/>
        </p:nvSpPr>
        <p:spPr>
          <a:xfrm>
            <a:off x="793377" y="753035"/>
            <a:ext cx="7664824" cy="5358653"/>
          </a:xfrm>
          <a:prstGeom prst="roundRect">
            <a:avLst>
              <a:gd name="adj" fmla="val 59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240DE4D2-B949-4C22-BA67-E84683E737FF}"/>
              </a:ext>
            </a:extLst>
          </p:cNvPr>
          <p:cNvSpPr txBox="1">
            <a:spLocks/>
          </p:cNvSpPr>
          <p:nvPr/>
        </p:nvSpPr>
        <p:spPr>
          <a:xfrm>
            <a:off x="1075765" y="1102659"/>
            <a:ext cx="7100047" cy="4908176"/>
          </a:xfrm>
          <a:prstGeom prst="rect">
            <a:avLst/>
          </a:prstGeom>
          <a:solidFill>
            <a:schemeClr val="bg1"/>
          </a:solid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2060"/>
                </a:solidFill>
                <a:latin typeface="Arial" panose="020B0604020202020204" pitchFamily="34" charset="0"/>
                <a:ea typeface="+mj-ea"/>
                <a:cs typeface="Arial" panose="020B0604020202020204" pitchFamily="34" charset="0"/>
              </a:rPr>
              <a:t>Presentation outline</a:t>
            </a:r>
          </a:p>
          <a:p>
            <a:pPr marL="0" indent="0">
              <a:buNone/>
            </a:pPr>
            <a:endParaRPr lang="en-US" dirty="0"/>
          </a:p>
          <a:p>
            <a:r>
              <a:rPr lang="en-US" dirty="0">
                <a:solidFill>
                  <a:schemeClr val="bg1">
                    <a:lumMod val="85000"/>
                  </a:schemeClr>
                </a:solidFill>
              </a:rPr>
              <a:t>Impact evaluation and causal inference</a:t>
            </a:r>
          </a:p>
          <a:p>
            <a:r>
              <a:rPr lang="en-US" dirty="0">
                <a:solidFill>
                  <a:schemeClr val="bg1">
                    <a:lumMod val="85000"/>
                  </a:schemeClr>
                </a:solidFill>
              </a:rPr>
              <a:t>Incorporating qualitative and mixed methods (examples from the field)</a:t>
            </a:r>
          </a:p>
          <a:p>
            <a:r>
              <a:rPr lang="en-US" b="1" u="sng" dirty="0"/>
              <a:t>3ie online resources and repositories</a:t>
            </a:r>
          </a:p>
          <a:p>
            <a:r>
              <a:rPr lang="en-US" dirty="0">
                <a:solidFill>
                  <a:schemeClr val="bg1">
                    <a:lumMod val="85000"/>
                  </a:schemeClr>
                </a:solidFill>
              </a:rPr>
              <a:t>Open discussion/Q&amp;A</a:t>
            </a:r>
          </a:p>
        </p:txBody>
      </p:sp>
    </p:spTree>
    <p:extLst>
      <p:ext uri="{BB962C8B-B14F-4D97-AF65-F5344CB8AC3E}">
        <p14:creationId xmlns:p14="http://schemas.microsoft.com/office/powerpoint/2010/main" val="1699662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E090D-B795-45B6-82FA-CFE0105381A2}"/>
              </a:ext>
            </a:extLst>
          </p:cNvPr>
          <p:cNvPicPr>
            <a:picLocks noChangeAspect="1"/>
          </p:cNvPicPr>
          <p:nvPr/>
        </p:nvPicPr>
        <p:blipFill>
          <a:blip r:embed="rId3"/>
          <a:stretch>
            <a:fillRect/>
          </a:stretch>
        </p:blipFill>
        <p:spPr>
          <a:xfrm>
            <a:off x="-13854" y="1173744"/>
            <a:ext cx="9144000" cy="4527157"/>
          </a:xfrm>
          <a:prstGeom prst="rect">
            <a:avLst/>
          </a:prstGeom>
        </p:spPr>
      </p:pic>
      <p:pic>
        <p:nvPicPr>
          <p:cNvPr id="3" name="Picture 2">
            <a:extLst>
              <a:ext uri="{FF2B5EF4-FFF2-40B4-BE49-F238E27FC236}">
                <a16:creationId xmlns:a16="http://schemas.microsoft.com/office/drawing/2014/main" id="{8DB82FBA-E165-4AF7-BE70-8E7977848E49}"/>
              </a:ext>
            </a:extLst>
          </p:cNvPr>
          <p:cNvPicPr>
            <a:picLocks noChangeAspect="1"/>
          </p:cNvPicPr>
          <p:nvPr/>
        </p:nvPicPr>
        <p:blipFill rotWithShape="1">
          <a:blip r:embed="rId4"/>
          <a:srcRect l="-1" t="1" r="35904" b="-6416"/>
          <a:stretch/>
        </p:blipFill>
        <p:spPr>
          <a:xfrm>
            <a:off x="-13854" y="712894"/>
            <a:ext cx="9144000" cy="517584"/>
          </a:xfrm>
          <a:prstGeom prst="rect">
            <a:avLst/>
          </a:prstGeom>
        </p:spPr>
      </p:pic>
      <p:sp>
        <p:nvSpPr>
          <p:cNvPr id="5" name="Rectangle 4">
            <a:extLst>
              <a:ext uri="{FF2B5EF4-FFF2-40B4-BE49-F238E27FC236}">
                <a16:creationId xmlns:a16="http://schemas.microsoft.com/office/drawing/2014/main" id="{C42F368D-4E3C-4874-8F60-195E797E52D0}"/>
              </a:ext>
            </a:extLst>
          </p:cNvPr>
          <p:cNvSpPr/>
          <p:nvPr/>
        </p:nvSpPr>
        <p:spPr>
          <a:xfrm>
            <a:off x="31172" y="686545"/>
            <a:ext cx="9081655" cy="4664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D3B26F-2168-461C-8C9B-FBBED8DAE52A}"/>
              </a:ext>
            </a:extLst>
          </p:cNvPr>
          <p:cNvSpPr/>
          <p:nvPr/>
        </p:nvSpPr>
        <p:spPr>
          <a:xfrm>
            <a:off x="2310247" y="4937927"/>
            <a:ext cx="2234045" cy="285242"/>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905A27C-A1BA-487D-9035-277495FCF14F}"/>
              </a:ext>
            </a:extLst>
          </p:cNvPr>
          <p:cNvSpPr txBox="1"/>
          <p:nvPr/>
        </p:nvSpPr>
        <p:spPr>
          <a:xfrm>
            <a:off x="143635" y="6009061"/>
            <a:ext cx="8915400" cy="523220"/>
          </a:xfrm>
          <a:prstGeom prst="rect">
            <a:avLst/>
          </a:prstGeom>
          <a:noFill/>
        </p:spPr>
        <p:txBody>
          <a:bodyPr wrap="square" rtlCol="0">
            <a:spAutoFit/>
          </a:bodyPr>
          <a:lstStyle/>
          <a:p>
            <a:r>
              <a:rPr lang="en-US" sz="2800" dirty="0"/>
              <a:t>4,803 impact evaluations as of Oct. 8, 2019; 188 from Brazil</a:t>
            </a:r>
          </a:p>
        </p:txBody>
      </p:sp>
      <p:sp>
        <p:nvSpPr>
          <p:cNvPr id="8" name="Title 2">
            <a:extLst>
              <a:ext uri="{FF2B5EF4-FFF2-40B4-BE49-F238E27FC236}">
                <a16:creationId xmlns:a16="http://schemas.microsoft.com/office/drawing/2014/main" id="{4BB1B7C2-E99E-4EC1-9CD5-E0AF872FD499}"/>
              </a:ext>
            </a:extLst>
          </p:cNvPr>
          <p:cNvSpPr txBox="1">
            <a:spLocks/>
          </p:cNvSpPr>
          <p:nvPr/>
        </p:nvSpPr>
        <p:spPr>
          <a:xfrm>
            <a:off x="148698" y="129166"/>
            <a:ext cx="8995302" cy="599422"/>
          </a:xfrm>
          <a:prstGeom prst="rect">
            <a:avLst/>
          </a:prstGeom>
        </p:spPr>
        <p:txBody>
          <a:bodyPr>
            <a:normAutofit/>
          </a:bodyPr>
          <a:lstStyle>
            <a:lvl1pPr algn="l" defTabSz="914400" rtl="0" eaLnBrk="1" latinLnBrk="0" hangingPunct="1">
              <a:lnSpc>
                <a:spcPct val="90000"/>
              </a:lnSpc>
              <a:spcBef>
                <a:spcPct val="0"/>
              </a:spcBef>
              <a:buNone/>
              <a:defRPr sz="2600" b="1" kern="1200">
                <a:solidFill>
                  <a:srgbClr val="002060"/>
                </a:solidFill>
                <a:latin typeface="Arial" panose="020B0604020202020204" pitchFamily="34" charset="0"/>
                <a:ea typeface="+mj-ea"/>
                <a:cs typeface="Arial" panose="020B0604020202020204" pitchFamily="34" charset="0"/>
              </a:defRPr>
            </a:lvl1pPr>
          </a:lstStyle>
          <a:p>
            <a:r>
              <a:rPr lang="en-US" dirty="0"/>
              <a:t>Keep up with IE mixed methods from the field…</a:t>
            </a:r>
          </a:p>
        </p:txBody>
      </p:sp>
    </p:spTree>
    <p:extLst>
      <p:ext uri="{BB962C8B-B14F-4D97-AF65-F5344CB8AC3E}">
        <p14:creationId xmlns:p14="http://schemas.microsoft.com/office/powerpoint/2010/main" val="315661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C5089-A0CD-47EA-B4F3-6BC8ED1D035B}"/>
              </a:ext>
            </a:extLst>
          </p:cNvPr>
          <p:cNvPicPr>
            <a:picLocks noChangeAspect="1"/>
          </p:cNvPicPr>
          <p:nvPr/>
        </p:nvPicPr>
        <p:blipFill rotWithShape="1">
          <a:blip r:embed="rId3"/>
          <a:srcRect l="6872" t="12086" r="7344" b="2205"/>
          <a:stretch/>
        </p:blipFill>
        <p:spPr>
          <a:xfrm>
            <a:off x="21463" y="1030693"/>
            <a:ext cx="9150246" cy="5827307"/>
          </a:xfrm>
          <a:prstGeom prst="rect">
            <a:avLst/>
          </a:prstGeom>
        </p:spPr>
      </p:pic>
      <p:sp>
        <p:nvSpPr>
          <p:cNvPr id="4" name="Rectangle 3">
            <a:extLst>
              <a:ext uri="{FF2B5EF4-FFF2-40B4-BE49-F238E27FC236}">
                <a16:creationId xmlns:a16="http://schemas.microsoft.com/office/drawing/2014/main" id="{7991E590-65A1-48FF-AC79-B8769CA46CD8}"/>
              </a:ext>
            </a:extLst>
          </p:cNvPr>
          <p:cNvSpPr/>
          <p:nvPr/>
        </p:nvSpPr>
        <p:spPr>
          <a:xfrm>
            <a:off x="2296392" y="5740102"/>
            <a:ext cx="2109353" cy="30740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84A387E-154E-44CF-961C-3E4B4820F314}"/>
              </a:ext>
            </a:extLst>
          </p:cNvPr>
          <p:cNvSpPr txBox="1"/>
          <p:nvPr/>
        </p:nvSpPr>
        <p:spPr>
          <a:xfrm>
            <a:off x="4518212" y="5740102"/>
            <a:ext cx="4423198" cy="1384995"/>
          </a:xfrm>
          <a:prstGeom prst="rect">
            <a:avLst/>
          </a:prstGeom>
          <a:solidFill>
            <a:schemeClr val="bg1"/>
          </a:solidFill>
        </p:spPr>
        <p:txBody>
          <a:bodyPr wrap="square" rtlCol="0">
            <a:spAutoFit/>
          </a:bodyPr>
          <a:lstStyle/>
          <a:p>
            <a:r>
              <a:rPr lang="en-US" sz="2800" dirty="0"/>
              <a:t>      85 mixed methods IEs </a:t>
            </a:r>
          </a:p>
          <a:p>
            <a:r>
              <a:rPr lang="en-US" sz="2800" dirty="0"/>
              <a:t>      as of Oct. 2019</a:t>
            </a:r>
          </a:p>
          <a:p>
            <a:endParaRPr lang="en-US" sz="2800" dirty="0"/>
          </a:p>
        </p:txBody>
      </p:sp>
      <p:sp>
        <p:nvSpPr>
          <p:cNvPr id="7" name="Title 2">
            <a:extLst>
              <a:ext uri="{FF2B5EF4-FFF2-40B4-BE49-F238E27FC236}">
                <a16:creationId xmlns:a16="http://schemas.microsoft.com/office/drawing/2014/main" id="{918B8D76-0BB2-4F08-BD26-63FAFBE671B3}"/>
              </a:ext>
            </a:extLst>
          </p:cNvPr>
          <p:cNvSpPr txBox="1">
            <a:spLocks/>
          </p:cNvSpPr>
          <p:nvPr/>
        </p:nvSpPr>
        <p:spPr>
          <a:xfrm>
            <a:off x="148698" y="129166"/>
            <a:ext cx="8995302" cy="599422"/>
          </a:xfrm>
          <a:prstGeom prst="rect">
            <a:avLst/>
          </a:prstGeom>
        </p:spPr>
        <p:txBody>
          <a:bodyPr>
            <a:normAutofit/>
          </a:bodyPr>
          <a:lstStyle>
            <a:lvl1pPr algn="l" defTabSz="914400" rtl="0" eaLnBrk="1" latinLnBrk="0" hangingPunct="1">
              <a:lnSpc>
                <a:spcPct val="90000"/>
              </a:lnSpc>
              <a:spcBef>
                <a:spcPct val="0"/>
              </a:spcBef>
              <a:buNone/>
              <a:defRPr sz="2600" b="1" kern="1200">
                <a:solidFill>
                  <a:srgbClr val="002060"/>
                </a:solidFill>
                <a:latin typeface="Arial" panose="020B0604020202020204" pitchFamily="34" charset="0"/>
                <a:ea typeface="+mj-ea"/>
                <a:cs typeface="Arial" panose="020B0604020202020204" pitchFamily="34" charset="0"/>
              </a:defRPr>
            </a:lvl1pPr>
          </a:lstStyle>
          <a:p>
            <a:r>
              <a:rPr lang="en-US" dirty="0"/>
              <a:t>Keep up with IE mixed methods from the field…</a:t>
            </a:r>
          </a:p>
        </p:txBody>
      </p:sp>
    </p:spTree>
    <p:extLst>
      <p:ext uri="{BB962C8B-B14F-4D97-AF65-F5344CB8AC3E}">
        <p14:creationId xmlns:p14="http://schemas.microsoft.com/office/powerpoint/2010/main" val="189608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5665B81-E390-41BF-B69F-C344CF951BF9}"/>
              </a:ext>
            </a:extLst>
          </p:cNvPr>
          <p:cNvSpPr/>
          <p:nvPr/>
        </p:nvSpPr>
        <p:spPr>
          <a:xfrm>
            <a:off x="793377" y="753035"/>
            <a:ext cx="7664824" cy="5358653"/>
          </a:xfrm>
          <a:prstGeom prst="roundRect">
            <a:avLst>
              <a:gd name="adj" fmla="val 59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240DE4D2-B949-4C22-BA67-E84683E737FF}"/>
              </a:ext>
            </a:extLst>
          </p:cNvPr>
          <p:cNvSpPr txBox="1">
            <a:spLocks/>
          </p:cNvSpPr>
          <p:nvPr/>
        </p:nvSpPr>
        <p:spPr>
          <a:xfrm>
            <a:off x="1075765" y="1102659"/>
            <a:ext cx="7100047" cy="4908176"/>
          </a:xfrm>
          <a:prstGeom prst="rect">
            <a:avLst/>
          </a:prstGeom>
          <a:solidFill>
            <a:schemeClr val="bg1"/>
          </a:solid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2060"/>
                </a:solidFill>
                <a:latin typeface="Arial" panose="020B0604020202020204" pitchFamily="34" charset="0"/>
                <a:ea typeface="+mj-ea"/>
                <a:cs typeface="Arial" panose="020B0604020202020204" pitchFamily="34" charset="0"/>
              </a:rPr>
              <a:t>Presentation outline</a:t>
            </a:r>
          </a:p>
          <a:p>
            <a:pPr marL="0" indent="0">
              <a:buNone/>
            </a:pPr>
            <a:endParaRPr lang="en-US" dirty="0"/>
          </a:p>
          <a:p>
            <a:r>
              <a:rPr lang="en-US" b="1" u="sng" dirty="0"/>
              <a:t>Impact evaluation and causal inference</a:t>
            </a:r>
          </a:p>
          <a:p>
            <a:r>
              <a:rPr lang="en-US" dirty="0">
                <a:solidFill>
                  <a:schemeClr val="bg1">
                    <a:lumMod val="85000"/>
                  </a:schemeClr>
                </a:solidFill>
              </a:rPr>
              <a:t>Incorporating qualitative and mixed methods (examples from the field)</a:t>
            </a:r>
          </a:p>
          <a:p>
            <a:r>
              <a:rPr lang="en-US" dirty="0">
                <a:solidFill>
                  <a:schemeClr val="bg1">
                    <a:lumMod val="85000"/>
                  </a:schemeClr>
                </a:solidFill>
              </a:rPr>
              <a:t>3ie online resources and repositories</a:t>
            </a:r>
          </a:p>
          <a:p>
            <a:r>
              <a:rPr lang="en-US" dirty="0">
                <a:solidFill>
                  <a:schemeClr val="bg1">
                    <a:lumMod val="85000"/>
                  </a:schemeClr>
                </a:solidFill>
              </a:rPr>
              <a:t>Open discussion/Q&amp;A</a:t>
            </a:r>
          </a:p>
          <a:p>
            <a:endParaRPr lang="en-US" dirty="0">
              <a:solidFill>
                <a:schemeClr val="bg1">
                  <a:lumMod val="85000"/>
                </a:schemeClr>
              </a:solidFill>
              <a:highlight>
                <a:srgbClr val="FFFF00"/>
              </a:highlight>
            </a:endParaRPr>
          </a:p>
        </p:txBody>
      </p:sp>
    </p:spTree>
    <p:extLst>
      <p:ext uri="{BB962C8B-B14F-4D97-AF65-F5344CB8AC3E}">
        <p14:creationId xmlns:p14="http://schemas.microsoft.com/office/powerpoint/2010/main" val="106339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3A6CE-F9CB-4BC2-A9BC-8AFA9C6D737C}"/>
              </a:ext>
            </a:extLst>
          </p:cNvPr>
          <p:cNvPicPr>
            <a:picLocks noChangeAspect="1"/>
          </p:cNvPicPr>
          <p:nvPr/>
        </p:nvPicPr>
        <p:blipFill>
          <a:blip r:embed="rId2"/>
          <a:stretch>
            <a:fillRect/>
          </a:stretch>
        </p:blipFill>
        <p:spPr>
          <a:xfrm>
            <a:off x="0" y="1775759"/>
            <a:ext cx="9144000" cy="3820248"/>
          </a:xfrm>
          <a:prstGeom prst="rect">
            <a:avLst/>
          </a:prstGeom>
        </p:spPr>
      </p:pic>
      <p:pic>
        <p:nvPicPr>
          <p:cNvPr id="3" name="Picture 2">
            <a:extLst>
              <a:ext uri="{FF2B5EF4-FFF2-40B4-BE49-F238E27FC236}">
                <a16:creationId xmlns:a16="http://schemas.microsoft.com/office/drawing/2014/main" id="{08BD5562-5426-4A20-A1A0-176DBE219F2A}"/>
              </a:ext>
            </a:extLst>
          </p:cNvPr>
          <p:cNvPicPr>
            <a:picLocks noChangeAspect="1"/>
          </p:cNvPicPr>
          <p:nvPr/>
        </p:nvPicPr>
        <p:blipFill rotWithShape="1">
          <a:blip r:embed="rId3"/>
          <a:srcRect r="32941" b="-10692"/>
          <a:stretch/>
        </p:blipFill>
        <p:spPr>
          <a:xfrm>
            <a:off x="0" y="1244600"/>
            <a:ext cx="9182851" cy="531159"/>
          </a:xfrm>
          <a:prstGeom prst="rect">
            <a:avLst/>
          </a:prstGeom>
        </p:spPr>
      </p:pic>
      <p:sp>
        <p:nvSpPr>
          <p:cNvPr id="4" name="Rectangle 3">
            <a:extLst>
              <a:ext uri="{FF2B5EF4-FFF2-40B4-BE49-F238E27FC236}">
                <a16:creationId xmlns:a16="http://schemas.microsoft.com/office/drawing/2014/main" id="{B30FA2F6-1BD1-4B9A-9C2D-1709820473AC}"/>
              </a:ext>
            </a:extLst>
          </p:cNvPr>
          <p:cNvSpPr/>
          <p:nvPr/>
        </p:nvSpPr>
        <p:spPr>
          <a:xfrm>
            <a:off x="31172" y="1244600"/>
            <a:ext cx="9081655" cy="4664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589D1440-A61F-4EFC-A070-0D710A6F298A}"/>
              </a:ext>
            </a:extLst>
          </p:cNvPr>
          <p:cNvSpPr txBox="1">
            <a:spLocks/>
          </p:cNvSpPr>
          <p:nvPr/>
        </p:nvSpPr>
        <p:spPr>
          <a:xfrm>
            <a:off x="148698" y="129166"/>
            <a:ext cx="8995302" cy="599422"/>
          </a:xfrm>
          <a:prstGeom prst="rect">
            <a:avLst/>
          </a:prstGeom>
        </p:spPr>
        <p:txBody>
          <a:bodyPr>
            <a:normAutofit/>
          </a:bodyPr>
          <a:lstStyle>
            <a:lvl1pPr algn="l" defTabSz="914400" rtl="0" eaLnBrk="1" latinLnBrk="0" hangingPunct="1">
              <a:lnSpc>
                <a:spcPct val="90000"/>
              </a:lnSpc>
              <a:spcBef>
                <a:spcPct val="0"/>
              </a:spcBef>
              <a:buNone/>
              <a:defRPr sz="2600" b="1" kern="1200">
                <a:solidFill>
                  <a:srgbClr val="002060"/>
                </a:solidFill>
                <a:latin typeface="Arial" panose="020B0604020202020204" pitchFamily="34" charset="0"/>
                <a:ea typeface="+mj-ea"/>
                <a:cs typeface="Arial" panose="020B0604020202020204" pitchFamily="34" charset="0"/>
              </a:defRPr>
            </a:lvl1pPr>
          </a:lstStyle>
          <a:p>
            <a:r>
              <a:rPr lang="en-US" dirty="0"/>
              <a:t>…and the use of qual methods to strengthen quant SRs</a:t>
            </a:r>
          </a:p>
        </p:txBody>
      </p:sp>
    </p:spTree>
    <p:extLst>
      <p:ext uri="{BB962C8B-B14F-4D97-AF65-F5344CB8AC3E}">
        <p14:creationId xmlns:p14="http://schemas.microsoft.com/office/powerpoint/2010/main" val="1927413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AEA7628-8690-4040-8A3F-C79682715917}"/>
              </a:ext>
            </a:extLst>
          </p:cNvPr>
          <p:cNvSpPr txBox="1">
            <a:spLocks/>
          </p:cNvSpPr>
          <p:nvPr/>
        </p:nvSpPr>
        <p:spPr>
          <a:xfrm>
            <a:off x="148698" y="129166"/>
            <a:ext cx="8995302" cy="599422"/>
          </a:xfrm>
          <a:prstGeom prst="rect">
            <a:avLst/>
          </a:prstGeom>
        </p:spPr>
        <p:txBody>
          <a:bodyPr>
            <a:normAutofit/>
          </a:bodyPr>
          <a:lstStyle>
            <a:lvl1pPr algn="l" defTabSz="914400" rtl="0" eaLnBrk="1" latinLnBrk="0" hangingPunct="1">
              <a:lnSpc>
                <a:spcPct val="90000"/>
              </a:lnSpc>
              <a:spcBef>
                <a:spcPct val="0"/>
              </a:spcBef>
              <a:buNone/>
              <a:defRPr sz="2600" b="1" kern="1200">
                <a:solidFill>
                  <a:srgbClr val="002060"/>
                </a:solidFill>
                <a:latin typeface="Arial" panose="020B0604020202020204" pitchFamily="34" charset="0"/>
                <a:ea typeface="+mj-ea"/>
                <a:cs typeface="Arial" panose="020B0604020202020204" pitchFamily="34" charset="0"/>
              </a:defRPr>
            </a:lvl1pPr>
          </a:lstStyle>
          <a:p>
            <a:r>
              <a:rPr lang="en-US" dirty="0"/>
              <a:t>…and the evidence uptake and use of the findings</a:t>
            </a:r>
          </a:p>
        </p:txBody>
      </p:sp>
      <p:pic>
        <p:nvPicPr>
          <p:cNvPr id="3" name="Picture 2">
            <a:extLst>
              <a:ext uri="{FF2B5EF4-FFF2-40B4-BE49-F238E27FC236}">
                <a16:creationId xmlns:a16="http://schemas.microsoft.com/office/drawing/2014/main" id="{987F191E-F2A9-492C-B396-8693CA301C18}"/>
              </a:ext>
            </a:extLst>
          </p:cNvPr>
          <p:cNvPicPr>
            <a:picLocks noChangeAspect="1"/>
          </p:cNvPicPr>
          <p:nvPr/>
        </p:nvPicPr>
        <p:blipFill>
          <a:blip r:embed="rId3"/>
          <a:stretch>
            <a:fillRect/>
          </a:stretch>
        </p:blipFill>
        <p:spPr>
          <a:xfrm>
            <a:off x="0" y="1361978"/>
            <a:ext cx="9144000" cy="3272506"/>
          </a:xfrm>
          <a:prstGeom prst="rect">
            <a:avLst/>
          </a:prstGeom>
        </p:spPr>
      </p:pic>
      <p:pic>
        <p:nvPicPr>
          <p:cNvPr id="4" name="Picture 3">
            <a:extLst>
              <a:ext uri="{FF2B5EF4-FFF2-40B4-BE49-F238E27FC236}">
                <a16:creationId xmlns:a16="http://schemas.microsoft.com/office/drawing/2014/main" id="{274A8051-1D54-4878-98C8-DBF7B9952A09}"/>
              </a:ext>
            </a:extLst>
          </p:cNvPr>
          <p:cNvPicPr>
            <a:picLocks noChangeAspect="1"/>
          </p:cNvPicPr>
          <p:nvPr/>
        </p:nvPicPr>
        <p:blipFill rotWithShape="1">
          <a:blip r:embed="rId4"/>
          <a:srcRect r="16176" b="-294"/>
          <a:stretch/>
        </p:blipFill>
        <p:spPr>
          <a:xfrm>
            <a:off x="0" y="850074"/>
            <a:ext cx="9222948" cy="511904"/>
          </a:xfrm>
          <a:prstGeom prst="rect">
            <a:avLst/>
          </a:prstGeom>
        </p:spPr>
      </p:pic>
      <p:sp>
        <p:nvSpPr>
          <p:cNvPr id="5" name="Rectangle 4">
            <a:extLst>
              <a:ext uri="{FF2B5EF4-FFF2-40B4-BE49-F238E27FC236}">
                <a16:creationId xmlns:a16="http://schemas.microsoft.com/office/drawing/2014/main" id="{87A851AD-AAC4-4CC2-B10B-04E76A8755F9}"/>
              </a:ext>
            </a:extLst>
          </p:cNvPr>
          <p:cNvSpPr/>
          <p:nvPr/>
        </p:nvSpPr>
        <p:spPr>
          <a:xfrm>
            <a:off x="31172" y="850074"/>
            <a:ext cx="9081655" cy="4664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DC36-2858-470D-8E4C-5085F016F8FE}"/>
              </a:ext>
            </a:extLst>
          </p:cNvPr>
          <p:cNvSpPr txBox="1"/>
          <p:nvPr/>
        </p:nvSpPr>
        <p:spPr>
          <a:xfrm>
            <a:off x="202487" y="4776072"/>
            <a:ext cx="5720943" cy="1846659"/>
          </a:xfrm>
          <a:prstGeom prst="rect">
            <a:avLst/>
          </a:prstGeom>
          <a:noFill/>
        </p:spPr>
        <p:txBody>
          <a:bodyPr wrap="square" rtlCol="0">
            <a:spAutoFit/>
          </a:bodyPr>
          <a:lstStyle/>
          <a:p>
            <a:r>
              <a:rPr lang="en-US" sz="2400" dirty="0"/>
              <a:t>3ie applies </a:t>
            </a:r>
            <a:r>
              <a:rPr lang="en-US" sz="2400" b="1" u="sng" dirty="0"/>
              <a:t>contribution tracing</a:t>
            </a:r>
            <a:r>
              <a:rPr lang="en-US" sz="2400" u="sng" dirty="0"/>
              <a:t> </a:t>
            </a:r>
            <a:r>
              <a:rPr lang="en-US" sz="2400" dirty="0"/>
              <a:t>to answer:</a:t>
            </a:r>
          </a:p>
          <a:p>
            <a:pPr marL="285750" indent="-285750">
              <a:buFont typeface="Arial" panose="020B0604020202020204" pitchFamily="34" charset="0"/>
              <a:buChar char="•"/>
            </a:pPr>
            <a:r>
              <a:rPr lang="en-US" i="1" dirty="0"/>
              <a:t>Did actors use evidence? </a:t>
            </a:r>
          </a:p>
          <a:p>
            <a:pPr marL="285750" indent="-285750">
              <a:buFont typeface="Arial" panose="020B0604020202020204" pitchFamily="34" charset="0"/>
              <a:buChar char="•"/>
            </a:pPr>
            <a:r>
              <a:rPr lang="en-US" i="1" dirty="0"/>
              <a:t>Did they use evidence that we funded?</a:t>
            </a:r>
          </a:p>
          <a:p>
            <a:pPr marL="285750" indent="-285750">
              <a:buFont typeface="Arial" panose="020B0604020202020204" pitchFamily="34" charset="0"/>
              <a:buChar char="•"/>
            </a:pPr>
            <a:r>
              <a:rPr lang="en-US" i="1" dirty="0"/>
              <a:t>What were the mechanisms for how it was used?</a:t>
            </a:r>
          </a:p>
          <a:p>
            <a:pPr marL="285750" indent="-285750">
              <a:buFont typeface="Arial" panose="020B0604020202020204" pitchFamily="34" charset="0"/>
              <a:buChar char="•"/>
            </a:pPr>
            <a:r>
              <a:rPr lang="en-US" i="1" dirty="0"/>
              <a:t>Do we have the info available to test the claim?</a:t>
            </a:r>
          </a:p>
          <a:p>
            <a:pPr marL="285750" indent="-285750">
              <a:buFont typeface="Arial" panose="020B0604020202020204" pitchFamily="34" charset="0"/>
              <a:buChar char="•"/>
            </a:pPr>
            <a:r>
              <a:rPr lang="en-US" i="1" dirty="0"/>
              <a:t>What is our level of confidence in the claim?</a:t>
            </a:r>
          </a:p>
        </p:txBody>
      </p:sp>
      <p:sp>
        <p:nvSpPr>
          <p:cNvPr id="8" name="Right Brace 7">
            <a:extLst>
              <a:ext uri="{FF2B5EF4-FFF2-40B4-BE49-F238E27FC236}">
                <a16:creationId xmlns:a16="http://schemas.microsoft.com/office/drawing/2014/main" id="{7436ED19-9E83-4199-A90B-C7952D1E8F27}"/>
              </a:ext>
            </a:extLst>
          </p:cNvPr>
          <p:cNvSpPr/>
          <p:nvPr/>
        </p:nvSpPr>
        <p:spPr>
          <a:xfrm>
            <a:off x="5546913" y="4827494"/>
            <a:ext cx="376517" cy="179523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4C54213-FD26-48B0-BF73-E36C941A36CA}"/>
              </a:ext>
            </a:extLst>
          </p:cNvPr>
          <p:cNvSpPr txBox="1"/>
          <p:nvPr/>
        </p:nvSpPr>
        <p:spPr>
          <a:xfrm>
            <a:off x="6103504" y="4940282"/>
            <a:ext cx="2912750" cy="1569660"/>
          </a:xfrm>
          <a:prstGeom prst="rect">
            <a:avLst/>
          </a:prstGeom>
          <a:noFill/>
        </p:spPr>
        <p:txBody>
          <a:bodyPr wrap="square" rtlCol="0">
            <a:spAutoFit/>
          </a:bodyPr>
          <a:lstStyle/>
          <a:p>
            <a:r>
              <a:rPr lang="en-US" sz="2400" i="1" dirty="0"/>
              <a:t>Mixed method assessment of testable steps in the contribution pathway</a:t>
            </a:r>
            <a:endParaRPr lang="en-US" i="1" dirty="0"/>
          </a:p>
        </p:txBody>
      </p:sp>
    </p:spTree>
    <p:extLst>
      <p:ext uri="{BB962C8B-B14F-4D97-AF65-F5344CB8AC3E}">
        <p14:creationId xmlns:p14="http://schemas.microsoft.com/office/powerpoint/2010/main" val="2519212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5665B81-E390-41BF-B69F-C344CF951BF9}"/>
              </a:ext>
            </a:extLst>
          </p:cNvPr>
          <p:cNvSpPr/>
          <p:nvPr/>
        </p:nvSpPr>
        <p:spPr>
          <a:xfrm>
            <a:off x="793377" y="753035"/>
            <a:ext cx="7664824" cy="5358653"/>
          </a:xfrm>
          <a:prstGeom prst="roundRect">
            <a:avLst>
              <a:gd name="adj" fmla="val 59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240DE4D2-B949-4C22-BA67-E84683E737FF}"/>
              </a:ext>
            </a:extLst>
          </p:cNvPr>
          <p:cNvSpPr txBox="1">
            <a:spLocks/>
          </p:cNvSpPr>
          <p:nvPr/>
        </p:nvSpPr>
        <p:spPr>
          <a:xfrm>
            <a:off x="1075765" y="1102659"/>
            <a:ext cx="7100047" cy="4908176"/>
          </a:xfrm>
          <a:prstGeom prst="rect">
            <a:avLst/>
          </a:prstGeom>
          <a:solidFill>
            <a:schemeClr val="bg1"/>
          </a:solid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2060"/>
                </a:solidFill>
                <a:latin typeface="Arial" panose="020B0604020202020204" pitchFamily="34" charset="0"/>
                <a:ea typeface="+mj-ea"/>
                <a:cs typeface="Arial" panose="020B0604020202020204" pitchFamily="34" charset="0"/>
              </a:rPr>
              <a:t>Presentation outline</a:t>
            </a:r>
          </a:p>
          <a:p>
            <a:pPr marL="0" indent="0">
              <a:buNone/>
            </a:pPr>
            <a:endParaRPr lang="en-US" dirty="0"/>
          </a:p>
          <a:p>
            <a:r>
              <a:rPr lang="en-US" dirty="0">
                <a:solidFill>
                  <a:schemeClr val="bg1">
                    <a:lumMod val="85000"/>
                  </a:schemeClr>
                </a:solidFill>
              </a:rPr>
              <a:t>Impact evaluation and causal inference</a:t>
            </a:r>
          </a:p>
          <a:p>
            <a:r>
              <a:rPr lang="en-US" dirty="0">
                <a:solidFill>
                  <a:schemeClr val="bg1">
                    <a:lumMod val="85000"/>
                  </a:schemeClr>
                </a:solidFill>
              </a:rPr>
              <a:t>Incorporating qualitative and mixed methods (examples from the field)</a:t>
            </a:r>
          </a:p>
          <a:p>
            <a:r>
              <a:rPr lang="en-US" dirty="0">
                <a:solidFill>
                  <a:schemeClr val="bg1">
                    <a:lumMod val="85000"/>
                  </a:schemeClr>
                </a:solidFill>
              </a:rPr>
              <a:t>3ie online resources and repositories</a:t>
            </a:r>
          </a:p>
          <a:p>
            <a:r>
              <a:rPr lang="en-US" b="1" u="sng" dirty="0"/>
              <a:t>Open discussion/Q&amp;A</a:t>
            </a:r>
          </a:p>
        </p:txBody>
      </p:sp>
    </p:spTree>
    <p:extLst>
      <p:ext uri="{BB962C8B-B14F-4D97-AF65-F5344CB8AC3E}">
        <p14:creationId xmlns:p14="http://schemas.microsoft.com/office/powerpoint/2010/main" val="3235307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908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186663" y="402485"/>
            <a:ext cx="7210927" cy="7671331"/>
          </a:xfrm>
          <a:prstGeom prst="rect">
            <a:avLst/>
          </a:prstGeom>
          <a:noFill/>
        </p:spPr>
        <p:txBody>
          <a:bodyPr wrap="square" rtlCol="0">
            <a:spAutoFit/>
          </a:bodyPr>
          <a:lstStyle/>
          <a:p>
            <a:pPr algn="l" defTabSz="342900" rtl="0" eaLnBrk="1" latinLnBrk="0" hangingPunct="1">
              <a:spcBef>
                <a:spcPct val="0"/>
              </a:spcBef>
              <a:buNone/>
            </a:pPr>
            <a:r>
              <a:rPr lang="en-GB" sz="3200" b="1" kern="1200" dirty="0">
                <a:solidFill>
                  <a:srgbClr val="153A80"/>
                </a:solidFill>
                <a:latin typeface="+mj-lt"/>
                <a:ea typeface="+mj-ea"/>
                <a:cs typeface="+mj-cs"/>
              </a:rPr>
              <a:t>Who we are &amp; what we do</a:t>
            </a:r>
          </a:p>
          <a:p>
            <a:pPr algn="l" defTabSz="342900" rtl="0" eaLnBrk="1" latinLnBrk="0" hangingPunct="1">
              <a:spcBef>
                <a:spcPct val="0"/>
              </a:spcBef>
              <a:buNone/>
            </a:pPr>
            <a:endParaRPr lang="en-GB" sz="1200" b="1" kern="1200" dirty="0">
              <a:solidFill>
                <a:srgbClr val="153A80"/>
              </a:solidFill>
              <a:latin typeface="+mj-lt"/>
              <a:ea typeface="+mj-ea"/>
              <a:cs typeface="+mj-cs"/>
            </a:endParaRPr>
          </a:p>
          <a:p>
            <a:pPr>
              <a:spcAft>
                <a:spcPts val="600"/>
              </a:spcAft>
            </a:pPr>
            <a:r>
              <a:rPr lang="en-GB" sz="2000" b="1" dirty="0">
                <a:solidFill>
                  <a:schemeClr val="tx2"/>
                </a:solidFill>
              </a:rPr>
              <a:t>3ie </a:t>
            </a:r>
            <a:r>
              <a:rPr lang="en-GB" sz="2000" dirty="0"/>
              <a:t>is a member-based international NGO promoting evidence-informed development policies and programmes. </a:t>
            </a:r>
          </a:p>
          <a:p>
            <a:pPr marL="342900" indent="-342900">
              <a:lnSpc>
                <a:spcPts val="2700"/>
              </a:lnSpc>
              <a:spcAft>
                <a:spcPts val="1200"/>
              </a:spcAft>
              <a:buClr>
                <a:srgbClr val="153A80"/>
              </a:buClr>
              <a:buFont typeface="Wingdings" panose="05000000000000000000" pitchFamily="2" charset="2"/>
              <a:buChar char="§"/>
              <a:defRPr/>
            </a:pPr>
            <a:r>
              <a:rPr lang="en-GB" b="1" dirty="0"/>
              <a:t>Grant maker, producer and standard setter </a:t>
            </a:r>
            <a:r>
              <a:rPr lang="en-GB" dirty="0"/>
              <a:t>for policy-relevant impact evaluations, systematic reviews, evidence gap maps, evidence syntheses and replication studies focussed on low- and middle-income countries</a:t>
            </a:r>
          </a:p>
          <a:p>
            <a:pPr marL="342900" indent="-342900">
              <a:lnSpc>
                <a:spcPts val="2700"/>
              </a:lnSpc>
              <a:spcAft>
                <a:spcPts val="1200"/>
              </a:spcAft>
              <a:buClr>
                <a:srgbClr val="153A80"/>
              </a:buClr>
              <a:buFont typeface="Wingdings" panose="05000000000000000000" pitchFamily="2" charset="2"/>
              <a:buChar char="§"/>
              <a:defRPr/>
            </a:pPr>
            <a:r>
              <a:rPr lang="en-GB" b="1" dirty="0"/>
              <a:t>Convener</a:t>
            </a:r>
            <a:r>
              <a:rPr lang="en-GB" dirty="0"/>
              <a:t> of forums to build a culture of evaluation, capacity to undertake impact evaluations and reviews and commitment to evidence-informed decision-making</a:t>
            </a:r>
            <a:endParaRPr lang="en-GB" kern="1200" dirty="0">
              <a:solidFill>
                <a:schemeClr val="tx1"/>
              </a:solidFill>
              <a:effectLst/>
            </a:endParaRPr>
          </a:p>
          <a:p>
            <a:pPr marL="342900" indent="-342900">
              <a:lnSpc>
                <a:spcPts val="2700"/>
              </a:lnSpc>
              <a:spcAft>
                <a:spcPts val="1200"/>
              </a:spcAft>
              <a:buClr>
                <a:srgbClr val="153A80"/>
              </a:buClr>
              <a:buFont typeface="Wingdings" panose="05000000000000000000" pitchFamily="2" charset="2"/>
              <a:buChar char="§"/>
              <a:defRPr/>
            </a:pPr>
            <a:r>
              <a:rPr lang="en-GB" b="1" dirty="0"/>
              <a:t>Producer</a:t>
            </a:r>
            <a:r>
              <a:rPr lang="en-GB" dirty="0"/>
              <a:t> of knowledge products for policymakers, programme managers, researchers, civil society, the media and donors</a:t>
            </a:r>
          </a:p>
          <a:p>
            <a:pPr marL="342900" indent="-342900">
              <a:lnSpc>
                <a:spcPts val="2700"/>
              </a:lnSpc>
              <a:spcAft>
                <a:spcPts val="1200"/>
              </a:spcAft>
              <a:buClr>
                <a:srgbClr val="153A80"/>
              </a:buClr>
              <a:buFont typeface="Wingdings" panose="05000000000000000000" pitchFamily="2" charset="2"/>
              <a:buChar char="§"/>
              <a:defRPr/>
            </a:pPr>
            <a:r>
              <a:rPr lang="en-GB" b="1" dirty="0"/>
              <a:t>Champion</a:t>
            </a:r>
            <a:r>
              <a:rPr lang="en-GB" dirty="0"/>
              <a:t> of Global Public Evidence Goods</a:t>
            </a:r>
          </a:p>
          <a:p>
            <a:pPr marL="342900" indent="-342900">
              <a:lnSpc>
                <a:spcPts val="2700"/>
              </a:lnSpc>
              <a:spcAft>
                <a:spcPts val="1200"/>
              </a:spcAft>
              <a:buClr>
                <a:srgbClr val="153A80"/>
              </a:buClr>
              <a:buFont typeface="Wingdings" panose="05000000000000000000" pitchFamily="2" charset="2"/>
              <a:buChar char="§"/>
              <a:defRPr/>
            </a:pPr>
            <a:endParaRPr lang="en-GB" dirty="0"/>
          </a:p>
          <a:p>
            <a:pPr marL="342900" indent="-342900">
              <a:lnSpc>
                <a:spcPts val="2700"/>
              </a:lnSpc>
              <a:spcAft>
                <a:spcPts val="1200"/>
              </a:spcAft>
              <a:buClr>
                <a:srgbClr val="153A80"/>
              </a:buClr>
              <a:buFont typeface="Wingdings" panose="05000000000000000000" pitchFamily="2" charset="2"/>
              <a:buChar char="§"/>
              <a:defRPr/>
            </a:pPr>
            <a:endParaRPr lang="en-GB" dirty="0"/>
          </a:p>
          <a:p>
            <a:pPr marL="342900" indent="-342900">
              <a:lnSpc>
                <a:spcPts val="2700"/>
              </a:lnSpc>
              <a:spcAft>
                <a:spcPts val="1200"/>
              </a:spcAft>
              <a:buClr>
                <a:srgbClr val="153A80"/>
              </a:buClr>
              <a:buFont typeface="Wingdings" panose="05000000000000000000" pitchFamily="2" charset="2"/>
              <a:buChar char="§"/>
              <a:defRPr/>
            </a:pPr>
            <a:endParaRPr lang="en-GB" dirty="0"/>
          </a:p>
          <a:p>
            <a:pPr marL="360363">
              <a:lnSpc>
                <a:spcPts val="2700"/>
              </a:lnSpc>
              <a:buClr>
                <a:srgbClr val="153A80"/>
              </a:buClr>
              <a:defRPr/>
            </a:pPr>
            <a:endParaRPr lang="en-GB" sz="2200" kern="1200" dirty="0">
              <a:solidFill>
                <a:schemeClr val="tx1"/>
              </a:solidFill>
              <a:effectLst/>
            </a:endParaRPr>
          </a:p>
          <a:p>
            <a:pPr marR="0" algn="l" defTabSz="457200" rtl="0" eaLnBrk="1" fontAlgn="auto" latinLnBrk="0" hangingPunct="1">
              <a:lnSpc>
                <a:spcPts val="2700"/>
              </a:lnSpc>
              <a:spcBef>
                <a:spcPts val="0"/>
              </a:spcBef>
              <a:spcAft>
                <a:spcPts val="0"/>
              </a:spcAft>
              <a:buClr>
                <a:srgbClr val="153A80"/>
              </a:buClr>
              <a:buSzTx/>
              <a:tabLst/>
              <a:defRPr/>
            </a:pPr>
            <a:endParaRPr lang="en-GB" sz="1800" kern="1200" dirty="0">
              <a:solidFill>
                <a:schemeClr val="tx1"/>
              </a:solidFill>
              <a:effectLst/>
            </a:endParaRPr>
          </a:p>
        </p:txBody>
      </p:sp>
      <p:sp>
        <p:nvSpPr>
          <p:cNvPr id="7" name="Rectangle 6">
            <a:extLst>
              <a:ext uri="{FF2B5EF4-FFF2-40B4-BE49-F238E27FC236}">
                <a16:creationId xmlns:a16="http://schemas.microsoft.com/office/drawing/2014/main" id="{479295E7-1979-4669-A1AD-D0085DD3D823}"/>
              </a:ext>
            </a:extLst>
          </p:cNvPr>
          <p:cNvSpPr/>
          <p:nvPr/>
        </p:nvSpPr>
        <p:spPr>
          <a:xfrm>
            <a:off x="750623" y="5936010"/>
            <a:ext cx="7204298" cy="600164"/>
          </a:xfrm>
          <a:prstGeom prst="rect">
            <a:avLst/>
          </a:prstGeom>
        </p:spPr>
        <p:txBody>
          <a:bodyPr wrap="square">
            <a:spAutoFit/>
          </a:bodyPr>
          <a:lstStyle/>
          <a:p>
            <a:pPr algn="ctr"/>
            <a:r>
              <a:rPr lang="en-US" sz="3300" i="1" dirty="0">
                <a:solidFill>
                  <a:srgbClr val="153A80"/>
                </a:solidFill>
                <a:latin typeface="Brush Script MT" panose="03060802040406070304" pitchFamily="66" charset="0"/>
                <a:ea typeface="+mj-ea"/>
                <a:cs typeface="+mj-cs"/>
              </a:rPr>
              <a:t>“What works, for whom, why, and at what cost?”</a:t>
            </a:r>
          </a:p>
        </p:txBody>
      </p:sp>
    </p:spTree>
    <p:extLst>
      <p:ext uri="{BB962C8B-B14F-4D97-AF65-F5344CB8AC3E}">
        <p14:creationId xmlns:p14="http://schemas.microsoft.com/office/powerpoint/2010/main" val="2493258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58D84AD-5947-4A62-B353-234D157FFDEE}"/>
              </a:ext>
            </a:extLst>
          </p:cNvPr>
          <p:cNvSpPr txBox="1">
            <a:spLocks/>
          </p:cNvSpPr>
          <p:nvPr/>
        </p:nvSpPr>
        <p:spPr>
          <a:xfrm>
            <a:off x="755576" y="2924945"/>
            <a:ext cx="8208912" cy="792087"/>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200" b="1" kern="1200">
                <a:solidFill>
                  <a:srgbClr val="153A80"/>
                </a:solidFill>
                <a:latin typeface="+mj-lt"/>
                <a:ea typeface="+mn-ea"/>
                <a:cs typeface="+mn-cs"/>
              </a:defRPr>
            </a:lvl1pPr>
            <a:lvl2pPr marL="4572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Supplementary slides</a:t>
            </a:r>
          </a:p>
        </p:txBody>
      </p:sp>
    </p:spTree>
    <p:extLst>
      <p:ext uri="{BB962C8B-B14F-4D97-AF65-F5344CB8AC3E}">
        <p14:creationId xmlns:p14="http://schemas.microsoft.com/office/powerpoint/2010/main" val="4028807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870E4-FE8D-496C-9FF6-0B4ABB5F2A91}"/>
              </a:ext>
            </a:extLst>
          </p:cNvPr>
          <p:cNvSpPr>
            <a:spLocks noGrp="1"/>
          </p:cNvSpPr>
          <p:nvPr>
            <p:ph type="title"/>
          </p:nvPr>
        </p:nvSpPr>
        <p:spPr>
          <a:xfrm>
            <a:off x="1117158" y="308503"/>
            <a:ext cx="7886700" cy="741363"/>
          </a:xfrm>
        </p:spPr>
        <p:txBody>
          <a:bodyPr/>
          <a:lstStyle/>
          <a:p>
            <a:r>
              <a:rPr lang="en-US" dirty="0"/>
              <a:t>Examples from the field</a:t>
            </a:r>
          </a:p>
        </p:txBody>
      </p:sp>
      <p:graphicFrame>
        <p:nvGraphicFramePr>
          <p:cNvPr id="4" name="Table 3">
            <a:extLst>
              <a:ext uri="{FF2B5EF4-FFF2-40B4-BE49-F238E27FC236}">
                <a16:creationId xmlns:a16="http://schemas.microsoft.com/office/drawing/2014/main" id="{3CDCDE02-87D9-49B4-B9B7-40BAFC6AEDE0}"/>
              </a:ext>
            </a:extLst>
          </p:cNvPr>
          <p:cNvGraphicFramePr>
            <a:graphicFrameLocks noGrp="1"/>
          </p:cNvGraphicFramePr>
          <p:nvPr>
            <p:extLst>
              <p:ext uri="{D42A27DB-BD31-4B8C-83A1-F6EECF244321}">
                <p14:modId xmlns:p14="http://schemas.microsoft.com/office/powerpoint/2010/main" val="4283012451"/>
              </p:ext>
            </p:extLst>
          </p:nvPr>
        </p:nvGraphicFramePr>
        <p:xfrm>
          <a:off x="1117158" y="909320"/>
          <a:ext cx="7778487" cy="4851400"/>
        </p:xfrm>
        <a:graphic>
          <a:graphicData uri="http://schemas.openxmlformats.org/drawingml/2006/table">
            <a:tbl>
              <a:tblPr firstRow="1" bandRow="1">
                <a:tableStyleId>{5C22544A-7EE6-4342-B048-85BDC9FD1C3A}</a:tableStyleId>
              </a:tblPr>
              <a:tblGrid>
                <a:gridCol w="1007477">
                  <a:extLst>
                    <a:ext uri="{9D8B030D-6E8A-4147-A177-3AD203B41FA5}">
                      <a16:colId xmlns:a16="http://schemas.microsoft.com/office/drawing/2014/main" val="2883794613"/>
                    </a:ext>
                  </a:extLst>
                </a:gridCol>
                <a:gridCol w="1122830">
                  <a:extLst>
                    <a:ext uri="{9D8B030D-6E8A-4147-A177-3AD203B41FA5}">
                      <a16:colId xmlns:a16="http://schemas.microsoft.com/office/drawing/2014/main" val="1351008194"/>
                    </a:ext>
                  </a:extLst>
                </a:gridCol>
                <a:gridCol w="1680882">
                  <a:extLst>
                    <a:ext uri="{9D8B030D-6E8A-4147-A177-3AD203B41FA5}">
                      <a16:colId xmlns:a16="http://schemas.microsoft.com/office/drawing/2014/main" val="1116882360"/>
                    </a:ext>
                  </a:extLst>
                </a:gridCol>
                <a:gridCol w="1775012">
                  <a:extLst>
                    <a:ext uri="{9D8B030D-6E8A-4147-A177-3AD203B41FA5}">
                      <a16:colId xmlns:a16="http://schemas.microsoft.com/office/drawing/2014/main" val="2841388828"/>
                    </a:ext>
                  </a:extLst>
                </a:gridCol>
                <a:gridCol w="2192286">
                  <a:extLst>
                    <a:ext uri="{9D8B030D-6E8A-4147-A177-3AD203B41FA5}">
                      <a16:colId xmlns:a16="http://schemas.microsoft.com/office/drawing/2014/main" val="268786625"/>
                    </a:ext>
                  </a:extLst>
                </a:gridCol>
              </a:tblGrid>
              <a:tr h="370840">
                <a:tc>
                  <a:txBody>
                    <a:bodyPr/>
                    <a:lstStyle/>
                    <a:p>
                      <a:r>
                        <a:rPr lang="en-US" sz="1600" dirty="0"/>
                        <a:t>Country</a:t>
                      </a:r>
                    </a:p>
                  </a:txBody>
                  <a:tcPr/>
                </a:tc>
                <a:tc>
                  <a:txBody>
                    <a:bodyPr/>
                    <a:lstStyle/>
                    <a:p>
                      <a:r>
                        <a:rPr lang="en-US" sz="1600" dirty="0"/>
                        <a:t>Topic(s)</a:t>
                      </a:r>
                    </a:p>
                  </a:txBody>
                  <a:tcPr/>
                </a:tc>
                <a:tc>
                  <a:txBody>
                    <a:bodyPr/>
                    <a:lstStyle/>
                    <a:p>
                      <a:r>
                        <a:rPr lang="en-US" sz="1600" dirty="0"/>
                        <a:t>Qual purpose(s)</a:t>
                      </a:r>
                    </a:p>
                  </a:txBody>
                  <a:tcPr/>
                </a:tc>
                <a:tc>
                  <a:txBody>
                    <a:bodyPr/>
                    <a:lstStyle/>
                    <a:p>
                      <a:r>
                        <a:rPr lang="en-US" sz="1600" dirty="0"/>
                        <a:t>Qual method(s)</a:t>
                      </a:r>
                    </a:p>
                  </a:txBody>
                  <a:tcPr/>
                </a:tc>
                <a:tc>
                  <a:txBody>
                    <a:bodyPr/>
                    <a:lstStyle/>
                    <a:p>
                      <a:r>
                        <a:rPr lang="en-US" sz="1600" dirty="0"/>
                        <a:t>Contribution</a:t>
                      </a:r>
                    </a:p>
                  </a:txBody>
                  <a:tcPr/>
                </a:tc>
                <a:extLst>
                  <a:ext uri="{0D108BD9-81ED-4DB2-BD59-A6C34878D82A}">
                    <a16:rowId xmlns:a16="http://schemas.microsoft.com/office/drawing/2014/main" val="2486005612"/>
                  </a:ext>
                </a:extLst>
              </a:tr>
              <a:tr h="370840">
                <a:tc>
                  <a:txBody>
                    <a:bodyPr/>
                    <a:lstStyle/>
                    <a:p>
                      <a:r>
                        <a:rPr lang="en-US" sz="1200" b="0" dirty="0"/>
                        <a:t>Zambia</a:t>
                      </a:r>
                    </a:p>
                  </a:txBody>
                  <a:tcPr/>
                </a:tc>
                <a:tc>
                  <a:txBody>
                    <a:bodyPr/>
                    <a:lstStyle/>
                    <a:p>
                      <a:r>
                        <a:rPr lang="en-US" sz="1200" b="0" dirty="0"/>
                        <a:t>Gender, Empowerment</a:t>
                      </a:r>
                    </a:p>
                  </a:txBody>
                  <a:tcPr/>
                </a:tc>
                <a:tc>
                  <a:txBody>
                    <a:bodyPr/>
                    <a:lstStyle/>
                    <a:p>
                      <a:r>
                        <a:rPr lang="en-US" sz="1200" b="0" dirty="0"/>
                        <a:t>Context, triangulation, critique measures</a:t>
                      </a:r>
                    </a:p>
                  </a:txBody>
                  <a:tcPr/>
                </a:tc>
                <a:tc>
                  <a:txBody>
                    <a:bodyPr/>
                    <a:lstStyle/>
                    <a:p>
                      <a:r>
                        <a:rPr lang="en-US" sz="1200" b="0" dirty="0"/>
                        <a:t>In-depth interviews</a:t>
                      </a:r>
                    </a:p>
                  </a:txBody>
                  <a:tcPr/>
                </a:tc>
                <a:tc>
                  <a:txBody>
                    <a:bodyPr/>
                    <a:lstStyle/>
                    <a:p>
                      <a:r>
                        <a:rPr lang="en-US" sz="1200" b="0" dirty="0"/>
                        <a:t>Insights on quant measures of female bargaining power</a:t>
                      </a:r>
                    </a:p>
                    <a:p>
                      <a:endParaRPr lang="en-US" sz="1200" b="0" dirty="0"/>
                    </a:p>
                  </a:txBody>
                  <a:tcPr/>
                </a:tc>
                <a:extLst>
                  <a:ext uri="{0D108BD9-81ED-4DB2-BD59-A6C34878D82A}">
                    <a16:rowId xmlns:a16="http://schemas.microsoft.com/office/drawing/2014/main" val="1236527764"/>
                  </a:ext>
                </a:extLst>
              </a:tr>
              <a:tr h="428978">
                <a:tc>
                  <a:txBody>
                    <a:bodyPr/>
                    <a:lstStyle/>
                    <a:p>
                      <a:r>
                        <a:rPr lang="en-US" sz="1200" b="0" dirty="0"/>
                        <a:t>Bangladesh</a:t>
                      </a:r>
                    </a:p>
                  </a:txBody>
                  <a:tcPr/>
                </a:tc>
                <a:tc>
                  <a:txBody>
                    <a:bodyPr/>
                    <a:lstStyle/>
                    <a:p>
                      <a:r>
                        <a:rPr lang="en-US" sz="1200" b="0" dirty="0"/>
                        <a:t>Nutrition, Livelihoods</a:t>
                      </a:r>
                    </a:p>
                  </a:txBody>
                  <a:tcPr/>
                </a:tc>
                <a:tc>
                  <a:txBody>
                    <a:bodyPr/>
                    <a:lstStyle/>
                    <a:p>
                      <a:r>
                        <a:rPr lang="en-US" sz="1200" b="0" dirty="0"/>
                        <a:t>Inform study design</a:t>
                      </a:r>
                    </a:p>
                  </a:txBody>
                  <a:tcPr/>
                </a:tc>
                <a:tc>
                  <a:txBody>
                    <a:bodyPr/>
                    <a:lstStyle/>
                    <a:p>
                      <a:r>
                        <a:rPr lang="en-US" sz="1200" b="0" dirty="0"/>
                        <a:t>(Reviewing prior) anthropological research</a:t>
                      </a:r>
                    </a:p>
                  </a:txBody>
                  <a:tcPr/>
                </a:tc>
                <a:tc>
                  <a:txBody>
                    <a:bodyPr/>
                    <a:lstStyle/>
                    <a:p>
                      <a:r>
                        <a:rPr lang="en-US" sz="1200" b="0" dirty="0"/>
                        <a:t>Conduct quantitative analysis with qualitative insight</a:t>
                      </a:r>
                    </a:p>
                    <a:p>
                      <a:endParaRPr lang="en-US" sz="1200" b="0" dirty="0"/>
                    </a:p>
                  </a:txBody>
                  <a:tcPr/>
                </a:tc>
                <a:extLst>
                  <a:ext uri="{0D108BD9-81ED-4DB2-BD59-A6C34878D82A}">
                    <a16:rowId xmlns:a16="http://schemas.microsoft.com/office/drawing/2014/main" val="1239231093"/>
                  </a:ext>
                </a:extLst>
              </a:tr>
              <a:tr h="370840">
                <a:tc>
                  <a:txBody>
                    <a:bodyPr/>
                    <a:lstStyle/>
                    <a:p>
                      <a:r>
                        <a:rPr lang="en-US" sz="1200" b="0" dirty="0"/>
                        <a:t>India</a:t>
                      </a:r>
                    </a:p>
                  </a:txBody>
                  <a:tcPr/>
                </a:tc>
                <a:tc>
                  <a:txBody>
                    <a:bodyPr/>
                    <a:lstStyle/>
                    <a:p>
                      <a:r>
                        <a:rPr lang="en-US" sz="1200" b="0" dirty="0"/>
                        <a:t>Health</a:t>
                      </a:r>
                    </a:p>
                  </a:txBody>
                  <a:tcPr/>
                </a:tc>
                <a:tc>
                  <a:txBody>
                    <a:bodyPr/>
                    <a:lstStyle/>
                    <a:p>
                      <a:r>
                        <a:rPr lang="en-US" sz="1200" b="0" dirty="0"/>
                        <a:t>Implementation fidelity, root cause analysis</a:t>
                      </a:r>
                    </a:p>
                  </a:txBody>
                  <a:tcPr/>
                </a:tc>
                <a:tc>
                  <a:txBody>
                    <a:bodyPr/>
                    <a:lstStyle/>
                    <a:p>
                      <a:r>
                        <a:rPr lang="en-US" sz="1200" b="0" dirty="0"/>
                        <a:t>Focus group discussions, observation, field notes</a:t>
                      </a:r>
                    </a:p>
                  </a:txBody>
                  <a:tcPr/>
                </a:tc>
                <a:tc>
                  <a:txBody>
                    <a:bodyPr/>
                    <a:lstStyle/>
                    <a:p>
                      <a:r>
                        <a:rPr lang="en-US" sz="1200" b="0" dirty="0"/>
                        <a:t>More nuanced </a:t>
                      </a:r>
                      <a:r>
                        <a:rPr lang="en-US" sz="1200" b="0" dirty="0" err="1"/>
                        <a:t>ToC</a:t>
                      </a:r>
                      <a:r>
                        <a:rPr lang="en-US" sz="1200" b="0" dirty="0"/>
                        <a:t>, incl. supply-side constraints, heterogeneity</a:t>
                      </a:r>
                    </a:p>
                    <a:p>
                      <a:endParaRPr lang="en-US" sz="1200" b="0" dirty="0"/>
                    </a:p>
                  </a:txBody>
                  <a:tcPr/>
                </a:tc>
                <a:extLst>
                  <a:ext uri="{0D108BD9-81ED-4DB2-BD59-A6C34878D82A}">
                    <a16:rowId xmlns:a16="http://schemas.microsoft.com/office/drawing/2014/main" val="3427482640"/>
                  </a:ext>
                </a:extLst>
              </a:tr>
              <a:tr h="370840">
                <a:tc>
                  <a:txBody>
                    <a:bodyPr/>
                    <a:lstStyle/>
                    <a:p>
                      <a:r>
                        <a:rPr lang="en-US" sz="1200" b="0" dirty="0"/>
                        <a:t>Vietnam</a:t>
                      </a:r>
                    </a:p>
                  </a:txBody>
                  <a:tcPr/>
                </a:tc>
                <a:tc>
                  <a:txBody>
                    <a:bodyPr/>
                    <a:lstStyle/>
                    <a:p>
                      <a:r>
                        <a:rPr lang="en-US" sz="1200" b="0" dirty="0"/>
                        <a:t>Gender, Empowerment</a:t>
                      </a:r>
                    </a:p>
                  </a:txBody>
                  <a:tcPr/>
                </a:tc>
                <a:tc>
                  <a:txBody>
                    <a:bodyPr/>
                    <a:lstStyle/>
                    <a:p>
                      <a:r>
                        <a:rPr lang="en-US" sz="1200" b="0" dirty="0"/>
                        <a:t>Compare beneficiary/ staff views quant v. qual</a:t>
                      </a:r>
                    </a:p>
                  </a:txBody>
                  <a:tcPr/>
                </a:tc>
                <a:tc>
                  <a:txBody>
                    <a:bodyPr/>
                    <a:lstStyle/>
                    <a:p>
                      <a:r>
                        <a:rPr lang="en-US" sz="1200" b="0" dirty="0"/>
                        <a:t>In-depth interviews, focus group discussions</a:t>
                      </a:r>
                    </a:p>
                  </a:txBody>
                  <a:tcPr/>
                </a:tc>
                <a:tc>
                  <a:txBody>
                    <a:bodyPr/>
                    <a:lstStyle/>
                    <a:p>
                      <a:r>
                        <a:rPr lang="en-US" sz="1200" b="0" dirty="0"/>
                        <a:t>Beneficiary suggestions for improving intervention design</a:t>
                      </a:r>
                    </a:p>
                    <a:p>
                      <a:endParaRPr lang="en-US" sz="1200" b="0" dirty="0"/>
                    </a:p>
                  </a:txBody>
                  <a:tcPr/>
                </a:tc>
                <a:extLst>
                  <a:ext uri="{0D108BD9-81ED-4DB2-BD59-A6C34878D82A}">
                    <a16:rowId xmlns:a16="http://schemas.microsoft.com/office/drawing/2014/main" val="4151052664"/>
                  </a:ext>
                </a:extLst>
              </a:tr>
              <a:tr h="370840">
                <a:tc>
                  <a:txBody>
                    <a:bodyPr/>
                    <a:lstStyle/>
                    <a:p>
                      <a:r>
                        <a:rPr lang="en-US" sz="1200" b="0" dirty="0"/>
                        <a:t>Mexico</a:t>
                      </a:r>
                    </a:p>
                  </a:txBody>
                  <a:tcPr/>
                </a:tc>
                <a:tc>
                  <a:txBody>
                    <a:bodyPr/>
                    <a:lstStyle/>
                    <a:p>
                      <a:r>
                        <a:rPr lang="en-US" sz="1200" b="0" dirty="0"/>
                        <a:t>Early child development</a:t>
                      </a:r>
                    </a:p>
                  </a:txBody>
                  <a:tcPr/>
                </a:tc>
                <a:tc>
                  <a:txBody>
                    <a:bodyPr/>
                    <a:lstStyle/>
                    <a:p>
                      <a:r>
                        <a:rPr lang="en-US" sz="1200" b="0" dirty="0"/>
                        <a:t>Beneficiary perceptions, results interpretation</a:t>
                      </a:r>
                    </a:p>
                  </a:txBody>
                  <a:tcPr/>
                </a:tc>
                <a:tc>
                  <a:txBody>
                    <a:bodyPr/>
                    <a:lstStyle/>
                    <a:p>
                      <a:r>
                        <a:rPr lang="en-US" sz="1200" b="0" dirty="0"/>
                        <a:t>Interviews, focus group discussions</a:t>
                      </a:r>
                    </a:p>
                  </a:txBody>
                  <a:tcPr/>
                </a:tc>
                <a:tc>
                  <a:txBody>
                    <a:bodyPr/>
                    <a:lstStyle/>
                    <a:p>
                      <a:r>
                        <a:rPr lang="en-US" sz="1200" b="0" dirty="0"/>
                        <a:t>Insights to refine intervention, improve public understanding</a:t>
                      </a:r>
                    </a:p>
                    <a:p>
                      <a:endParaRPr lang="en-US" sz="1200" b="0" dirty="0"/>
                    </a:p>
                  </a:txBody>
                  <a:tcPr/>
                </a:tc>
                <a:extLst>
                  <a:ext uri="{0D108BD9-81ED-4DB2-BD59-A6C34878D82A}">
                    <a16:rowId xmlns:a16="http://schemas.microsoft.com/office/drawing/2014/main" val="2350291993"/>
                  </a:ext>
                </a:extLst>
              </a:tr>
              <a:tr h="370840">
                <a:tc>
                  <a:txBody>
                    <a:bodyPr/>
                    <a:lstStyle/>
                    <a:p>
                      <a:r>
                        <a:rPr lang="en-US" sz="1200" b="0" dirty="0"/>
                        <a:t>Cambodia</a:t>
                      </a:r>
                    </a:p>
                  </a:txBody>
                  <a:tcPr/>
                </a:tc>
                <a:tc>
                  <a:txBody>
                    <a:bodyPr/>
                    <a:lstStyle/>
                    <a:p>
                      <a:r>
                        <a:rPr lang="en-US" sz="1200" b="0" dirty="0"/>
                        <a:t>Nutrition</a:t>
                      </a:r>
                    </a:p>
                  </a:txBody>
                  <a:tcPr/>
                </a:tc>
                <a:tc>
                  <a:txBody>
                    <a:bodyPr/>
                    <a:lstStyle/>
                    <a:p>
                      <a:r>
                        <a:rPr lang="en-US" sz="1200" b="0" dirty="0"/>
                        <a:t>Inform analysis, causal assumptions</a:t>
                      </a:r>
                    </a:p>
                  </a:txBody>
                  <a:tcPr/>
                </a:tc>
                <a:tc>
                  <a:txBody>
                    <a:bodyPr/>
                    <a:lstStyle/>
                    <a:p>
                      <a:r>
                        <a:rPr lang="en-US" sz="1200" b="0" dirty="0"/>
                        <a:t>Stakeholder interviews, tracer interviews</a:t>
                      </a:r>
                    </a:p>
                  </a:txBody>
                  <a:tcPr/>
                </a:tc>
                <a:tc>
                  <a:txBody>
                    <a:bodyPr/>
                    <a:lstStyle/>
                    <a:p>
                      <a:r>
                        <a:rPr lang="en-US" sz="1200" b="0" dirty="0"/>
                        <a:t>Alternative perspectives on  quant findings</a:t>
                      </a:r>
                    </a:p>
                    <a:p>
                      <a:endParaRPr lang="en-US" sz="1200" b="0" dirty="0"/>
                    </a:p>
                  </a:txBody>
                  <a:tcPr/>
                </a:tc>
                <a:extLst>
                  <a:ext uri="{0D108BD9-81ED-4DB2-BD59-A6C34878D82A}">
                    <a16:rowId xmlns:a16="http://schemas.microsoft.com/office/drawing/2014/main" val="1727253579"/>
                  </a:ext>
                </a:extLst>
              </a:tr>
              <a:tr h="370840">
                <a:tc>
                  <a:txBody>
                    <a:bodyPr/>
                    <a:lstStyle/>
                    <a:p>
                      <a:r>
                        <a:rPr lang="en-US" sz="1200" b="0" dirty="0"/>
                        <a:t>China</a:t>
                      </a:r>
                    </a:p>
                  </a:txBody>
                  <a:tcPr/>
                </a:tc>
                <a:tc>
                  <a:txBody>
                    <a:bodyPr/>
                    <a:lstStyle/>
                    <a:p>
                      <a:r>
                        <a:rPr lang="en-US" sz="1200" b="0" dirty="0"/>
                        <a:t>Education</a:t>
                      </a:r>
                    </a:p>
                  </a:txBody>
                  <a:tcPr/>
                </a:tc>
                <a:tc>
                  <a:txBody>
                    <a:bodyPr/>
                    <a:lstStyle/>
                    <a:p>
                      <a:r>
                        <a:rPr lang="en-US" sz="1200" b="0" dirty="0"/>
                        <a:t>Implementation fidelity</a:t>
                      </a:r>
                    </a:p>
                  </a:txBody>
                  <a:tcPr/>
                </a:tc>
                <a:tc>
                  <a:txBody>
                    <a:bodyPr/>
                    <a:lstStyle/>
                    <a:p>
                      <a:r>
                        <a:rPr lang="en-US" sz="1200" b="0" dirty="0"/>
                        <a:t>Interviews</a:t>
                      </a:r>
                    </a:p>
                  </a:txBody>
                  <a:tcPr/>
                </a:tc>
                <a:tc>
                  <a:txBody>
                    <a:bodyPr/>
                    <a:lstStyle/>
                    <a:p>
                      <a:r>
                        <a:rPr lang="en-US" sz="1200" b="0" dirty="0"/>
                        <a:t>Observed non-compliance, informing findings</a:t>
                      </a:r>
                    </a:p>
                    <a:p>
                      <a:endParaRPr lang="en-US" sz="1200" b="0" dirty="0"/>
                    </a:p>
                  </a:txBody>
                  <a:tcPr/>
                </a:tc>
                <a:extLst>
                  <a:ext uri="{0D108BD9-81ED-4DB2-BD59-A6C34878D82A}">
                    <a16:rowId xmlns:a16="http://schemas.microsoft.com/office/drawing/2014/main" val="3763405919"/>
                  </a:ext>
                </a:extLst>
              </a:tr>
            </a:tbl>
          </a:graphicData>
        </a:graphic>
      </p:graphicFrame>
    </p:spTree>
    <p:extLst>
      <p:ext uri="{BB962C8B-B14F-4D97-AF65-F5344CB8AC3E}">
        <p14:creationId xmlns:p14="http://schemas.microsoft.com/office/powerpoint/2010/main" val="1984488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2124B6-158A-4EDF-922C-ACB63CBFC557}"/>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BCA4086C-9E37-4146-821D-2A1A5CA9E0BE}"/>
              </a:ext>
            </a:extLst>
          </p:cNvPr>
          <p:cNvSpPr>
            <a:spLocks noGrp="1"/>
          </p:cNvSpPr>
          <p:nvPr>
            <p:ph type="title"/>
          </p:nvPr>
        </p:nvSpPr>
        <p:spPr/>
        <p:txBody>
          <a:bodyPr/>
          <a:lstStyle/>
          <a:p>
            <a:r>
              <a:rPr lang="en-US" dirty="0"/>
              <a:t>Stages of incorporating qualitative methods</a:t>
            </a:r>
          </a:p>
        </p:txBody>
      </p:sp>
      <p:pic>
        <p:nvPicPr>
          <p:cNvPr id="4" name="Picture 3">
            <a:extLst>
              <a:ext uri="{FF2B5EF4-FFF2-40B4-BE49-F238E27FC236}">
                <a16:creationId xmlns:a16="http://schemas.microsoft.com/office/drawing/2014/main" id="{B5D4E320-A82A-45A9-9B10-94397D7B1F8D}"/>
              </a:ext>
            </a:extLst>
          </p:cNvPr>
          <p:cNvPicPr>
            <a:picLocks noChangeAspect="1"/>
          </p:cNvPicPr>
          <p:nvPr/>
        </p:nvPicPr>
        <p:blipFill>
          <a:blip r:embed="rId2"/>
          <a:stretch>
            <a:fillRect/>
          </a:stretch>
        </p:blipFill>
        <p:spPr>
          <a:xfrm>
            <a:off x="834498" y="1344483"/>
            <a:ext cx="8302569" cy="4608773"/>
          </a:xfrm>
          <a:prstGeom prst="rect">
            <a:avLst/>
          </a:prstGeom>
        </p:spPr>
      </p:pic>
      <p:sp>
        <p:nvSpPr>
          <p:cNvPr id="5" name="Rectangle 4">
            <a:extLst>
              <a:ext uri="{FF2B5EF4-FFF2-40B4-BE49-F238E27FC236}">
                <a16:creationId xmlns:a16="http://schemas.microsoft.com/office/drawing/2014/main" id="{5C1FFFF8-F550-4192-BFC9-CD50F5B44E8F}"/>
              </a:ext>
            </a:extLst>
          </p:cNvPr>
          <p:cNvSpPr/>
          <p:nvPr/>
        </p:nvSpPr>
        <p:spPr>
          <a:xfrm>
            <a:off x="834498" y="6581001"/>
            <a:ext cx="8457420" cy="276999"/>
          </a:xfrm>
          <a:prstGeom prst="rect">
            <a:avLst/>
          </a:prstGeom>
        </p:spPr>
        <p:txBody>
          <a:bodyPr wrap="square">
            <a:spAutoFit/>
          </a:bodyPr>
          <a:lstStyle/>
          <a:p>
            <a:r>
              <a:rPr lang="en-US" sz="1200" dirty="0">
                <a:hlinkClick r:id="rId3"/>
              </a:rPr>
              <a:t>https://cedilprogramme.org/wp-content/uploads/2018/08/Inception-Paper-No-5-1.pdf</a:t>
            </a:r>
            <a:endParaRPr lang="en-US" sz="1200" dirty="0"/>
          </a:p>
        </p:txBody>
      </p:sp>
    </p:spTree>
    <p:extLst>
      <p:ext uri="{BB962C8B-B14F-4D97-AF65-F5344CB8AC3E}">
        <p14:creationId xmlns:p14="http://schemas.microsoft.com/office/powerpoint/2010/main" val="154042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3EEF898-9B4D-4E9E-A609-50AE1475E3F5}"/>
              </a:ext>
            </a:extLst>
          </p:cNvPr>
          <p:cNvSpPr/>
          <p:nvPr/>
        </p:nvSpPr>
        <p:spPr>
          <a:xfrm>
            <a:off x="983225" y="3942414"/>
            <a:ext cx="4200776" cy="2758190"/>
          </a:xfrm>
          <a:prstGeom prst="roundRect">
            <a:avLst>
              <a:gd name="adj" fmla="val 832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C0F0D88A-377A-49CB-8980-6D685960113F}"/>
              </a:ext>
            </a:extLst>
          </p:cNvPr>
          <p:cNvSpPr>
            <a:spLocks noGrp="1"/>
          </p:cNvSpPr>
          <p:nvPr>
            <p:ph sz="quarter" idx="10"/>
          </p:nvPr>
        </p:nvSpPr>
        <p:spPr>
          <a:xfrm>
            <a:off x="1134534" y="987915"/>
            <a:ext cx="4200776" cy="3816737"/>
          </a:xfrm>
        </p:spPr>
        <p:txBody>
          <a:bodyPr/>
          <a:lstStyle/>
          <a:p>
            <a:pPr marL="0" indent="0">
              <a:buNone/>
            </a:pPr>
            <a:r>
              <a:rPr lang="en-US" sz="2000" b="1" dirty="0"/>
              <a:t>Evaluation Gap Working Group highlights in 2006 that</a:t>
            </a:r>
            <a:r>
              <a:rPr lang="en-US" b="1" dirty="0"/>
              <a:t>:</a:t>
            </a:r>
          </a:p>
          <a:p>
            <a:pPr marL="0" indent="0">
              <a:buNone/>
            </a:pPr>
            <a:r>
              <a:rPr lang="en-US" sz="2400" i="1" dirty="0"/>
              <a:t>Though billions have been spent on aid, we know little about the impact. More and higher quality impact evaluations are urgently needed.</a:t>
            </a:r>
          </a:p>
          <a:p>
            <a:pPr marL="0" indent="0">
              <a:buNone/>
            </a:pPr>
            <a:endParaRPr lang="en-US" sz="1100" i="1" dirty="0"/>
          </a:p>
          <a:p>
            <a:pPr marL="0" indent="0">
              <a:buNone/>
            </a:pPr>
            <a:r>
              <a:rPr lang="en-US" sz="2000" b="1" dirty="0"/>
              <a:t>3ie created in 2008 to help answer the questions:</a:t>
            </a:r>
          </a:p>
        </p:txBody>
      </p:sp>
      <p:sp>
        <p:nvSpPr>
          <p:cNvPr id="3" name="Title 2">
            <a:extLst>
              <a:ext uri="{FF2B5EF4-FFF2-40B4-BE49-F238E27FC236}">
                <a16:creationId xmlns:a16="http://schemas.microsoft.com/office/drawing/2014/main" id="{9AF2EA34-6BD4-417F-AC7E-07FE5BCEDA74}"/>
              </a:ext>
            </a:extLst>
          </p:cNvPr>
          <p:cNvSpPr>
            <a:spLocks noGrp="1"/>
          </p:cNvSpPr>
          <p:nvPr>
            <p:ph type="title"/>
          </p:nvPr>
        </p:nvSpPr>
        <p:spPr>
          <a:xfrm>
            <a:off x="1134533" y="283267"/>
            <a:ext cx="7886700" cy="885825"/>
          </a:xfrm>
        </p:spPr>
        <p:txBody>
          <a:bodyPr/>
          <a:lstStyle/>
          <a:p>
            <a:r>
              <a:rPr lang="en-US" dirty="0"/>
              <a:t>3ie’s Origin Story</a:t>
            </a:r>
          </a:p>
        </p:txBody>
      </p:sp>
      <p:pic>
        <p:nvPicPr>
          <p:cNvPr id="4" name="Picture 3">
            <a:extLst>
              <a:ext uri="{FF2B5EF4-FFF2-40B4-BE49-F238E27FC236}">
                <a16:creationId xmlns:a16="http://schemas.microsoft.com/office/drawing/2014/main" id="{3554F5CB-202D-4D08-8B4F-CBA1A0823154}"/>
              </a:ext>
            </a:extLst>
          </p:cNvPr>
          <p:cNvPicPr>
            <a:picLocks noChangeAspect="1"/>
          </p:cNvPicPr>
          <p:nvPr/>
        </p:nvPicPr>
        <p:blipFill>
          <a:blip r:embed="rId3"/>
          <a:stretch>
            <a:fillRect/>
          </a:stretch>
        </p:blipFill>
        <p:spPr>
          <a:xfrm>
            <a:off x="5612332" y="1318394"/>
            <a:ext cx="3165545" cy="4092931"/>
          </a:xfrm>
          <a:prstGeom prst="rect">
            <a:avLst/>
          </a:prstGeom>
          <a:effectLst>
            <a:outerShdw blurRad="241300" dist="38100" dir="8100000" sx="101000" sy="101000" algn="tr" rotWithShape="0">
              <a:prstClr val="black">
                <a:alpha val="40000"/>
              </a:prstClr>
            </a:outerShdw>
          </a:effectLst>
        </p:spPr>
      </p:pic>
      <p:sp>
        <p:nvSpPr>
          <p:cNvPr id="5" name="Rectangle 4">
            <a:extLst>
              <a:ext uri="{FF2B5EF4-FFF2-40B4-BE49-F238E27FC236}">
                <a16:creationId xmlns:a16="http://schemas.microsoft.com/office/drawing/2014/main" id="{479295E7-1979-4669-A1AD-D0085DD3D823}"/>
              </a:ext>
            </a:extLst>
          </p:cNvPr>
          <p:cNvSpPr/>
          <p:nvPr/>
        </p:nvSpPr>
        <p:spPr>
          <a:xfrm>
            <a:off x="1562865" y="4759682"/>
            <a:ext cx="3290553" cy="1754326"/>
          </a:xfrm>
          <a:prstGeom prst="rect">
            <a:avLst/>
          </a:prstGeom>
        </p:spPr>
        <p:txBody>
          <a:bodyPr wrap="square">
            <a:spAutoFit/>
          </a:bodyPr>
          <a:lstStyle/>
          <a:p>
            <a:r>
              <a:rPr lang="en-US" sz="3600" i="1" dirty="0"/>
              <a:t>What works, for whom, why, and at what cost?</a:t>
            </a:r>
          </a:p>
        </p:txBody>
      </p:sp>
      <p:sp>
        <p:nvSpPr>
          <p:cNvPr id="6" name="Rectangle 5">
            <a:extLst>
              <a:ext uri="{FF2B5EF4-FFF2-40B4-BE49-F238E27FC236}">
                <a16:creationId xmlns:a16="http://schemas.microsoft.com/office/drawing/2014/main" id="{6D5BBC33-B83B-4DA9-8E43-B5573DDC3050}"/>
              </a:ext>
            </a:extLst>
          </p:cNvPr>
          <p:cNvSpPr/>
          <p:nvPr/>
        </p:nvSpPr>
        <p:spPr>
          <a:xfrm>
            <a:off x="938255" y="4500825"/>
            <a:ext cx="3960509" cy="1569660"/>
          </a:xfrm>
          <a:prstGeom prst="rect">
            <a:avLst/>
          </a:prstGeom>
        </p:spPr>
        <p:txBody>
          <a:bodyPr wrap="square">
            <a:spAutoFit/>
          </a:bodyPr>
          <a:lstStyle/>
          <a:p>
            <a:r>
              <a:rPr lang="en-US" sz="9600" i="1" dirty="0">
                <a:latin typeface="Bell MT" panose="02020503060305020303" pitchFamily="18" charset="0"/>
              </a:rPr>
              <a:t>“		</a:t>
            </a:r>
          </a:p>
        </p:txBody>
      </p:sp>
      <p:sp>
        <p:nvSpPr>
          <p:cNvPr id="7" name="Rectangle 6">
            <a:extLst>
              <a:ext uri="{FF2B5EF4-FFF2-40B4-BE49-F238E27FC236}">
                <a16:creationId xmlns:a16="http://schemas.microsoft.com/office/drawing/2014/main" id="{2DD31384-C15A-4DDD-8C95-9EB7AAAA9468}"/>
              </a:ext>
            </a:extLst>
          </p:cNvPr>
          <p:cNvSpPr/>
          <p:nvPr/>
        </p:nvSpPr>
        <p:spPr>
          <a:xfrm>
            <a:off x="3949081" y="5855095"/>
            <a:ext cx="1107996" cy="1569660"/>
          </a:xfrm>
          <a:prstGeom prst="rect">
            <a:avLst/>
          </a:prstGeom>
        </p:spPr>
        <p:txBody>
          <a:bodyPr wrap="none">
            <a:spAutoFit/>
          </a:bodyPr>
          <a:lstStyle/>
          <a:p>
            <a:r>
              <a:rPr lang="en-US" sz="9600" i="1" dirty="0">
                <a:latin typeface="Bell MT" panose="02020503060305020303" pitchFamily="18" charset="0"/>
              </a:rPr>
              <a:t>”	</a:t>
            </a:r>
            <a:endParaRPr lang="en-US" sz="9600" dirty="0"/>
          </a:p>
        </p:txBody>
      </p:sp>
    </p:spTree>
    <p:extLst>
      <p:ext uri="{BB962C8B-B14F-4D97-AF65-F5344CB8AC3E}">
        <p14:creationId xmlns:p14="http://schemas.microsoft.com/office/powerpoint/2010/main" val="50432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p:cNvGraphicFramePr>
            <a:graphicFrameLocks noGrp="1"/>
          </p:cNvGraphicFramePr>
          <p:nvPr>
            <p:ph sz="quarter" idx="10"/>
            <p:extLst>
              <p:ext uri="{D42A27DB-BD31-4B8C-83A1-F6EECF244321}">
                <p14:modId xmlns:p14="http://schemas.microsoft.com/office/powerpoint/2010/main" val="4227465571"/>
              </p:ext>
            </p:extLst>
          </p:nvPr>
        </p:nvGraphicFramePr>
        <p:xfrm>
          <a:off x="1273892" y="1237142"/>
          <a:ext cx="4120562" cy="4097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le 2"/>
          <p:cNvSpPr txBox="1">
            <a:spLocks/>
          </p:cNvSpPr>
          <p:nvPr/>
        </p:nvSpPr>
        <p:spPr>
          <a:xfrm>
            <a:off x="879905" y="154443"/>
            <a:ext cx="7886700" cy="714038"/>
          </a:xfrm>
          <a:prstGeom prst="rect">
            <a:avLst/>
          </a:prstGeom>
        </p:spPr>
        <p:txBody>
          <a:bodyPr>
            <a:normAutofit fontScale="97500"/>
          </a:bodyPr>
          <a:lstStyle>
            <a:lvl1pPr algn="l" defTabSz="914400" rtl="0" eaLnBrk="1" latinLnBrk="0" hangingPunct="1">
              <a:lnSpc>
                <a:spcPct val="90000"/>
              </a:lnSpc>
              <a:spcBef>
                <a:spcPct val="0"/>
              </a:spcBef>
              <a:buNone/>
              <a:defRPr lang="en-US" sz="2600" b="1" kern="1200" dirty="0">
                <a:solidFill>
                  <a:srgbClr val="002060"/>
                </a:solidFill>
                <a:latin typeface="Arial" panose="020B0604020202020204" pitchFamily="34" charset="0"/>
                <a:ea typeface="+mj-ea"/>
                <a:cs typeface="Arial" panose="020B0604020202020204" pitchFamily="34" charset="0"/>
              </a:defRPr>
            </a:lvl1pPr>
          </a:lstStyle>
          <a:p>
            <a:r>
              <a:rPr lang="en-US" dirty="0"/>
              <a:t>Evidence architecture and hierarchy of uses</a:t>
            </a:r>
          </a:p>
        </p:txBody>
      </p:sp>
      <p:graphicFrame>
        <p:nvGraphicFramePr>
          <p:cNvPr id="15" name="Diagram 14"/>
          <p:cNvGraphicFramePr/>
          <p:nvPr>
            <p:extLst>
              <p:ext uri="{D42A27DB-BD31-4B8C-83A1-F6EECF244321}">
                <p14:modId xmlns:p14="http://schemas.microsoft.com/office/powerpoint/2010/main" val="2164942260"/>
              </p:ext>
            </p:extLst>
          </p:nvPr>
        </p:nvGraphicFramePr>
        <p:xfrm>
          <a:off x="1859280" y="5708347"/>
          <a:ext cx="5425440" cy="10813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Rectangle 1">
            <a:extLst>
              <a:ext uri="{FF2B5EF4-FFF2-40B4-BE49-F238E27FC236}">
                <a16:creationId xmlns:a16="http://schemas.microsoft.com/office/drawing/2014/main" id="{53FE70B4-10C6-4A70-AF37-56056EDBD070}"/>
              </a:ext>
            </a:extLst>
          </p:cNvPr>
          <p:cNvSpPr/>
          <p:nvPr/>
        </p:nvSpPr>
        <p:spPr>
          <a:xfrm>
            <a:off x="2148288" y="1370024"/>
            <a:ext cx="1127573" cy="646331"/>
          </a:xfrm>
          <a:prstGeom prst="rect">
            <a:avLst/>
          </a:prstGeom>
        </p:spPr>
        <p:txBody>
          <a:bodyPr wrap="square">
            <a:spAutoFit/>
          </a:bodyPr>
          <a:lstStyle/>
          <a:p>
            <a:pPr lvl="0"/>
            <a:r>
              <a:rPr lang="en-US" b="1" dirty="0"/>
              <a:t>Evidence Portals</a:t>
            </a:r>
          </a:p>
        </p:txBody>
      </p:sp>
      <p:sp>
        <p:nvSpPr>
          <p:cNvPr id="7" name="TextBox 6">
            <a:extLst>
              <a:ext uri="{FF2B5EF4-FFF2-40B4-BE49-F238E27FC236}">
                <a16:creationId xmlns:a16="http://schemas.microsoft.com/office/drawing/2014/main" id="{FDB29972-2438-480E-B2F7-E7EAB2643DB8}"/>
              </a:ext>
            </a:extLst>
          </p:cNvPr>
          <p:cNvSpPr txBox="1"/>
          <p:nvPr/>
        </p:nvSpPr>
        <p:spPr>
          <a:xfrm>
            <a:off x="5714108" y="4462795"/>
            <a:ext cx="2631989" cy="646331"/>
          </a:xfrm>
          <a:prstGeom prst="rect">
            <a:avLst/>
          </a:prstGeom>
          <a:noFill/>
        </p:spPr>
        <p:txBody>
          <a:bodyPr wrap="square" rtlCol="0">
            <a:spAutoFit/>
          </a:bodyPr>
          <a:lstStyle/>
          <a:p>
            <a:r>
              <a:rPr lang="en-US" dirty="0"/>
              <a:t>Recommendations for the evaluated program</a:t>
            </a:r>
          </a:p>
        </p:txBody>
      </p:sp>
      <p:sp>
        <p:nvSpPr>
          <p:cNvPr id="8" name="TextBox 7">
            <a:extLst>
              <a:ext uri="{FF2B5EF4-FFF2-40B4-BE49-F238E27FC236}">
                <a16:creationId xmlns:a16="http://schemas.microsoft.com/office/drawing/2014/main" id="{3AAD73DB-1277-4006-A3A9-F6B10601AE5F}"/>
              </a:ext>
            </a:extLst>
          </p:cNvPr>
          <p:cNvSpPr txBox="1"/>
          <p:nvPr/>
        </p:nvSpPr>
        <p:spPr>
          <a:xfrm>
            <a:off x="5259530" y="3429000"/>
            <a:ext cx="3086567" cy="646331"/>
          </a:xfrm>
          <a:prstGeom prst="rect">
            <a:avLst/>
          </a:prstGeom>
          <a:noFill/>
        </p:spPr>
        <p:txBody>
          <a:bodyPr wrap="square" rtlCol="0">
            <a:spAutoFit/>
          </a:bodyPr>
          <a:lstStyle/>
          <a:p>
            <a:r>
              <a:rPr lang="en-US" dirty="0"/>
              <a:t>Recommendations for new policies, other programs</a:t>
            </a:r>
          </a:p>
        </p:txBody>
      </p:sp>
      <p:sp>
        <p:nvSpPr>
          <p:cNvPr id="9" name="TextBox 8">
            <a:extLst>
              <a:ext uri="{FF2B5EF4-FFF2-40B4-BE49-F238E27FC236}">
                <a16:creationId xmlns:a16="http://schemas.microsoft.com/office/drawing/2014/main" id="{AFE582F4-046D-4C50-A6F3-BC07FA36F4E0}"/>
              </a:ext>
            </a:extLst>
          </p:cNvPr>
          <p:cNvSpPr txBox="1"/>
          <p:nvPr/>
        </p:nvSpPr>
        <p:spPr>
          <a:xfrm>
            <a:off x="4572000" y="2385016"/>
            <a:ext cx="2925795" cy="646331"/>
          </a:xfrm>
          <a:prstGeom prst="rect">
            <a:avLst/>
          </a:prstGeom>
          <a:noFill/>
        </p:spPr>
        <p:txBody>
          <a:bodyPr wrap="square" rtlCol="0">
            <a:spAutoFit/>
          </a:bodyPr>
          <a:lstStyle/>
          <a:p>
            <a:r>
              <a:rPr lang="en-US" dirty="0"/>
              <a:t>User-friendly, easy access and stock-taking of evidence</a:t>
            </a:r>
          </a:p>
        </p:txBody>
      </p:sp>
      <p:sp>
        <p:nvSpPr>
          <p:cNvPr id="10" name="TextBox 9">
            <a:extLst>
              <a:ext uri="{FF2B5EF4-FFF2-40B4-BE49-F238E27FC236}">
                <a16:creationId xmlns:a16="http://schemas.microsoft.com/office/drawing/2014/main" id="{F1AACAA9-AC8B-4DC9-B983-E6FC436A0297}"/>
              </a:ext>
            </a:extLst>
          </p:cNvPr>
          <p:cNvSpPr txBox="1"/>
          <p:nvPr/>
        </p:nvSpPr>
        <p:spPr>
          <a:xfrm>
            <a:off x="4097114" y="1349795"/>
            <a:ext cx="3657045" cy="646331"/>
          </a:xfrm>
          <a:prstGeom prst="rect">
            <a:avLst/>
          </a:prstGeom>
          <a:noFill/>
        </p:spPr>
        <p:txBody>
          <a:bodyPr wrap="square" rtlCol="0">
            <a:spAutoFit/>
          </a:bodyPr>
          <a:lstStyle/>
          <a:p>
            <a:r>
              <a:rPr lang="en-US" dirty="0"/>
              <a:t>All of the below in one place </a:t>
            </a:r>
          </a:p>
          <a:p>
            <a:r>
              <a:rPr lang="en-US" dirty="0"/>
              <a:t>(+ guidance, checklists, briefs, etc.)</a:t>
            </a:r>
          </a:p>
        </p:txBody>
      </p:sp>
    </p:spTree>
    <p:extLst>
      <p:ext uri="{BB962C8B-B14F-4D97-AF65-F5344CB8AC3E}">
        <p14:creationId xmlns:p14="http://schemas.microsoft.com/office/powerpoint/2010/main" val="22952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6D45A-2401-40D0-802E-E2515DA1A4E8}"/>
              </a:ext>
            </a:extLst>
          </p:cNvPr>
          <p:cNvSpPr>
            <a:spLocks noGrp="1"/>
          </p:cNvSpPr>
          <p:nvPr>
            <p:ph type="title"/>
          </p:nvPr>
        </p:nvSpPr>
        <p:spPr>
          <a:xfrm>
            <a:off x="958675" y="220380"/>
            <a:ext cx="8072435" cy="707496"/>
          </a:xfrm>
        </p:spPr>
        <p:txBody>
          <a:bodyPr>
            <a:normAutofit/>
          </a:bodyPr>
          <a:lstStyle/>
          <a:p>
            <a:r>
              <a:rPr lang="en-US" dirty="0"/>
              <a:t>Impact evaluation in a “</a:t>
            </a:r>
            <a:r>
              <a:rPr lang="en-US" dirty="0" err="1"/>
              <a:t>methodocracy</a:t>
            </a:r>
            <a:r>
              <a:rPr lang="en-US" dirty="0"/>
              <a:t>” </a:t>
            </a:r>
          </a:p>
        </p:txBody>
      </p:sp>
      <p:pic>
        <p:nvPicPr>
          <p:cNvPr id="4098" name="Picture 2">
            <a:extLst>
              <a:ext uri="{FF2B5EF4-FFF2-40B4-BE49-F238E27FC236}">
                <a16:creationId xmlns:a16="http://schemas.microsoft.com/office/drawing/2014/main" id="{0338EC01-1E5D-49F8-9767-9F40825D99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3" r="7823"/>
          <a:stretch/>
        </p:blipFill>
        <p:spPr bwMode="auto">
          <a:xfrm>
            <a:off x="1451765" y="1392172"/>
            <a:ext cx="6240470" cy="46836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6F420E-42A9-4C1E-BD8E-9D7465FE912A}"/>
              </a:ext>
            </a:extLst>
          </p:cNvPr>
          <p:cNvSpPr/>
          <p:nvPr/>
        </p:nvSpPr>
        <p:spPr>
          <a:xfrm>
            <a:off x="1936896" y="6568172"/>
            <a:ext cx="6770076" cy="276999"/>
          </a:xfrm>
          <a:prstGeom prst="rect">
            <a:avLst/>
          </a:prstGeom>
        </p:spPr>
        <p:txBody>
          <a:bodyPr wrap="square">
            <a:spAutoFit/>
          </a:bodyPr>
          <a:lstStyle/>
          <a:p>
            <a:r>
              <a:rPr lang="en-US" sz="1200" dirty="0">
                <a:hlinkClick r:id="rId4"/>
              </a:rPr>
              <a:t>http://freshspectrum.com/wp-content/uploads/2014/03/Consider-all-methods.png</a:t>
            </a:r>
            <a:endParaRPr lang="en-US" sz="1200" dirty="0"/>
          </a:p>
        </p:txBody>
      </p:sp>
      <p:sp>
        <p:nvSpPr>
          <p:cNvPr id="2" name="TextBox 1">
            <a:extLst>
              <a:ext uri="{FF2B5EF4-FFF2-40B4-BE49-F238E27FC236}">
                <a16:creationId xmlns:a16="http://schemas.microsoft.com/office/drawing/2014/main" id="{6B008A60-9501-4487-8E0B-F82A2DF6D511}"/>
              </a:ext>
            </a:extLst>
          </p:cNvPr>
          <p:cNvSpPr txBox="1"/>
          <p:nvPr/>
        </p:nvSpPr>
        <p:spPr>
          <a:xfrm>
            <a:off x="5538373" y="1640539"/>
            <a:ext cx="3168599" cy="1006429"/>
          </a:xfrm>
          <a:prstGeom prst="rect">
            <a:avLst/>
          </a:prstGeom>
          <a:solidFill>
            <a:schemeClr val="bg1"/>
          </a:solidFill>
        </p:spPr>
        <p:txBody>
          <a:bodyPr wrap="square" rtlCol="0">
            <a:spAutoFit/>
          </a:bodyPr>
          <a:lstStyle/>
          <a:p>
            <a:pPr algn="ctr">
              <a:lnSpc>
                <a:spcPct val="90000"/>
              </a:lnSpc>
            </a:pPr>
            <a:r>
              <a:rPr lang="en-US" sz="2200" dirty="0"/>
              <a:t>All of them - as long as you choose a randomized controlled trial.</a:t>
            </a:r>
          </a:p>
        </p:txBody>
      </p:sp>
      <p:sp>
        <p:nvSpPr>
          <p:cNvPr id="7" name="TextBox 6">
            <a:extLst>
              <a:ext uri="{FF2B5EF4-FFF2-40B4-BE49-F238E27FC236}">
                <a16:creationId xmlns:a16="http://schemas.microsoft.com/office/drawing/2014/main" id="{001BA934-26AA-4B02-A393-1F40A38CD354}"/>
              </a:ext>
            </a:extLst>
          </p:cNvPr>
          <p:cNvSpPr txBox="1"/>
          <p:nvPr/>
        </p:nvSpPr>
        <p:spPr>
          <a:xfrm>
            <a:off x="907159" y="6593363"/>
            <a:ext cx="1089212" cy="258532"/>
          </a:xfrm>
          <a:prstGeom prst="rect">
            <a:avLst/>
          </a:prstGeom>
          <a:solidFill>
            <a:schemeClr val="bg1"/>
          </a:solidFill>
        </p:spPr>
        <p:txBody>
          <a:bodyPr wrap="square" rtlCol="0">
            <a:spAutoFit/>
          </a:bodyPr>
          <a:lstStyle/>
          <a:p>
            <a:pPr algn="ctr">
              <a:lnSpc>
                <a:spcPct val="90000"/>
              </a:lnSpc>
            </a:pPr>
            <a:r>
              <a:rPr lang="en-US" sz="1200" dirty="0"/>
              <a:t>Adapted from: </a:t>
            </a:r>
          </a:p>
        </p:txBody>
      </p:sp>
    </p:spTree>
    <p:extLst>
      <p:ext uri="{BB962C8B-B14F-4D97-AF65-F5344CB8AC3E}">
        <p14:creationId xmlns:p14="http://schemas.microsoft.com/office/powerpoint/2010/main" val="198568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F1BC1-DB34-4CAB-AA9E-B9F167BECD13}"/>
              </a:ext>
            </a:extLst>
          </p:cNvPr>
          <p:cNvSpPr>
            <a:spLocks noGrp="1"/>
          </p:cNvSpPr>
          <p:nvPr>
            <p:ph sz="quarter" idx="10"/>
          </p:nvPr>
        </p:nvSpPr>
        <p:spPr/>
        <p:txBody>
          <a:bodyPr/>
          <a:lstStyle/>
          <a:p>
            <a:r>
              <a:rPr lang="en-US" dirty="0"/>
              <a:t>Research “pragmatism” de-emphasizes the philosophy of “truth”</a:t>
            </a:r>
          </a:p>
          <a:p>
            <a:endParaRPr lang="en-US" dirty="0"/>
          </a:p>
          <a:p>
            <a:r>
              <a:rPr lang="en-US" dirty="0"/>
              <a:t>Instead, the focus is on:</a:t>
            </a:r>
          </a:p>
          <a:p>
            <a:endParaRPr lang="en-US" dirty="0"/>
          </a:p>
          <a:p>
            <a:pPr lvl="1"/>
            <a:r>
              <a:rPr lang="en-US" dirty="0"/>
              <a:t>Choosing </a:t>
            </a:r>
            <a:r>
              <a:rPr lang="en-US" b="1" dirty="0"/>
              <a:t>methods that best fit the research question(s)</a:t>
            </a:r>
            <a:r>
              <a:rPr lang="en-US" dirty="0"/>
              <a:t>, including both quantitative and qualitative</a:t>
            </a:r>
          </a:p>
          <a:p>
            <a:pPr lvl="1"/>
            <a:endParaRPr lang="en-US" dirty="0"/>
          </a:p>
          <a:p>
            <a:pPr lvl="1"/>
            <a:r>
              <a:rPr lang="en-US" dirty="0"/>
              <a:t>Research as a form of </a:t>
            </a:r>
            <a:r>
              <a:rPr lang="en-US" b="1" dirty="0"/>
              <a:t>social action</a:t>
            </a:r>
          </a:p>
          <a:p>
            <a:pPr lvl="1"/>
            <a:endParaRPr lang="en-US" dirty="0"/>
          </a:p>
          <a:p>
            <a:pPr lvl="1"/>
            <a:r>
              <a:rPr lang="en-US" dirty="0"/>
              <a:t>Considering the </a:t>
            </a:r>
            <a:r>
              <a:rPr lang="en-US" b="1" dirty="0"/>
              <a:t>implications</a:t>
            </a:r>
            <a:r>
              <a:rPr lang="en-US" dirty="0"/>
              <a:t> of choosing one method vs. another</a:t>
            </a:r>
          </a:p>
        </p:txBody>
      </p:sp>
      <p:sp>
        <p:nvSpPr>
          <p:cNvPr id="3" name="Title 2">
            <a:extLst>
              <a:ext uri="{FF2B5EF4-FFF2-40B4-BE49-F238E27FC236}">
                <a16:creationId xmlns:a16="http://schemas.microsoft.com/office/drawing/2014/main" id="{332CF905-CE29-4F03-BEE8-6705700D735E}"/>
              </a:ext>
            </a:extLst>
          </p:cNvPr>
          <p:cNvSpPr>
            <a:spLocks noGrp="1"/>
          </p:cNvSpPr>
          <p:nvPr>
            <p:ph type="title"/>
          </p:nvPr>
        </p:nvSpPr>
        <p:spPr/>
        <p:txBody>
          <a:bodyPr/>
          <a:lstStyle/>
          <a:p>
            <a:r>
              <a:rPr lang="en-US" dirty="0"/>
              <a:t>“Pragmatic” thinking: questions drive methods</a:t>
            </a:r>
          </a:p>
        </p:txBody>
      </p:sp>
      <p:sp>
        <p:nvSpPr>
          <p:cNvPr id="4" name="Rectangle 3">
            <a:extLst>
              <a:ext uri="{FF2B5EF4-FFF2-40B4-BE49-F238E27FC236}">
                <a16:creationId xmlns:a16="http://schemas.microsoft.com/office/drawing/2014/main" id="{9FAE547C-5323-4A14-BFF9-B910EB034331}"/>
              </a:ext>
            </a:extLst>
          </p:cNvPr>
          <p:cNvSpPr/>
          <p:nvPr/>
        </p:nvSpPr>
        <p:spPr>
          <a:xfrm>
            <a:off x="834498" y="6581001"/>
            <a:ext cx="7713667" cy="276999"/>
          </a:xfrm>
          <a:prstGeom prst="rect">
            <a:avLst/>
          </a:prstGeom>
        </p:spPr>
        <p:txBody>
          <a:bodyPr wrap="square">
            <a:spAutoFit/>
          </a:bodyPr>
          <a:lstStyle/>
          <a:p>
            <a:r>
              <a:rPr lang="en-US" sz="1200" dirty="0"/>
              <a:t>Morgan DL. Pragmatism as a paradigm for social research. Qual Inq. 2014;20(8):1045–1053. </a:t>
            </a:r>
          </a:p>
        </p:txBody>
      </p:sp>
    </p:spTree>
    <p:extLst>
      <p:ext uri="{BB962C8B-B14F-4D97-AF65-F5344CB8AC3E}">
        <p14:creationId xmlns:p14="http://schemas.microsoft.com/office/powerpoint/2010/main" val="19779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009A2-DCD8-4D3C-8283-38E0944881F1}"/>
              </a:ext>
            </a:extLst>
          </p:cNvPr>
          <p:cNvSpPr>
            <a:spLocks noGrp="1"/>
          </p:cNvSpPr>
          <p:nvPr>
            <p:ph type="title"/>
          </p:nvPr>
        </p:nvSpPr>
        <p:spPr>
          <a:xfrm>
            <a:off x="1014957" y="326560"/>
            <a:ext cx="7886700" cy="1325563"/>
          </a:xfrm>
        </p:spPr>
        <p:txBody>
          <a:bodyPr/>
          <a:lstStyle/>
          <a:p>
            <a:r>
              <a:rPr lang="en-US" dirty="0"/>
              <a:t>Example of matching methods to questions</a:t>
            </a:r>
          </a:p>
        </p:txBody>
      </p:sp>
      <p:pic>
        <p:nvPicPr>
          <p:cNvPr id="8" name="Picture 7">
            <a:extLst>
              <a:ext uri="{FF2B5EF4-FFF2-40B4-BE49-F238E27FC236}">
                <a16:creationId xmlns:a16="http://schemas.microsoft.com/office/drawing/2014/main" id="{BC664804-4C5C-4E70-B1E4-38F414025BEC}"/>
              </a:ext>
            </a:extLst>
          </p:cNvPr>
          <p:cNvPicPr>
            <a:picLocks noChangeAspect="1"/>
          </p:cNvPicPr>
          <p:nvPr/>
        </p:nvPicPr>
        <p:blipFill>
          <a:blip r:embed="rId3"/>
          <a:stretch>
            <a:fillRect/>
          </a:stretch>
        </p:blipFill>
        <p:spPr>
          <a:xfrm>
            <a:off x="1002330" y="1047512"/>
            <a:ext cx="7970994" cy="5705127"/>
          </a:xfrm>
          <a:prstGeom prst="rect">
            <a:avLst/>
          </a:prstGeom>
        </p:spPr>
      </p:pic>
    </p:spTree>
    <p:extLst>
      <p:ext uri="{BB962C8B-B14F-4D97-AF65-F5344CB8AC3E}">
        <p14:creationId xmlns:p14="http://schemas.microsoft.com/office/powerpoint/2010/main" val="95125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9">
            <a:extLst>
              <a:ext uri="{FF2B5EF4-FFF2-40B4-BE49-F238E27FC236}">
                <a16:creationId xmlns:a16="http://schemas.microsoft.com/office/drawing/2014/main" id="{19129628-5E6A-4B8E-A106-AAF893982BD0}"/>
              </a:ext>
            </a:extLst>
          </p:cNvPr>
          <p:cNvSpPr/>
          <p:nvPr/>
        </p:nvSpPr>
        <p:spPr>
          <a:xfrm flipV="1">
            <a:off x="-4961741" y="4546928"/>
            <a:ext cx="12859043" cy="1408357"/>
          </a:xfrm>
          <a:prstGeom prst="arc">
            <a:avLst>
              <a:gd name="adj1" fmla="val 16200000"/>
              <a:gd name="adj2" fmla="val 215151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6368122B-9A47-4A13-9705-3FCAB6ECEF1D}"/>
              </a:ext>
            </a:extLst>
          </p:cNvPr>
          <p:cNvSpPr/>
          <p:nvPr/>
        </p:nvSpPr>
        <p:spPr>
          <a:xfrm flipV="1">
            <a:off x="-4961741" y="1995395"/>
            <a:ext cx="12859043" cy="3957385"/>
          </a:xfrm>
          <a:prstGeom prst="arc">
            <a:avLst>
              <a:gd name="adj1" fmla="val 16200000"/>
              <a:gd name="adj2" fmla="val 21344244"/>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2">
            <a:extLst>
              <a:ext uri="{FF2B5EF4-FFF2-40B4-BE49-F238E27FC236}">
                <a16:creationId xmlns:a16="http://schemas.microsoft.com/office/drawing/2014/main" id="{DB2837C6-C91A-4D0F-8698-AFB481A47E0D}"/>
              </a:ext>
            </a:extLst>
          </p:cNvPr>
          <p:cNvSpPr>
            <a:spLocks noGrp="1"/>
          </p:cNvSpPr>
          <p:nvPr>
            <p:ph type="title"/>
          </p:nvPr>
        </p:nvSpPr>
        <p:spPr>
          <a:xfrm>
            <a:off x="834498" y="274638"/>
            <a:ext cx="7886700" cy="660276"/>
          </a:xfrm>
        </p:spPr>
        <p:txBody>
          <a:bodyPr/>
          <a:lstStyle/>
          <a:p>
            <a:r>
              <a:rPr lang="en-US" dirty="0"/>
              <a:t>What do we mean by </a:t>
            </a:r>
            <a:r>
              <a:rPr lang="en-US" i="1" u="sng" dirty="0"/>
              <a:t>impact</a:t>
            </a:r>
            <a:r>
              <a:rPr lang="en-US" dirty="0"/>
              <a:t> evaluation?</a:t>
            </a:r>
          </a:p>
        </p:txBody>
      </p:sp>
      <p:cxnSp>
        <p:nvCxnSpPr>
          <p:cNvPr id="5" name="Straight Arrow Connector 4">
            <a:extLst>
              <a:ext uri="{FF2B5EF4-FFF2-40B4-BE49-F238E27FC236}">
                <a16:creationId xmlns:a16="http://schemas.microsoft.com/office/drawing/2014/main" id="{A6D7BB4F-EECD-428D-A6FE-0DDA2133DBF8}"/>
              </a:ext>
            </a:extLst>
          </p:cNvPr>
          <p:cNvCxnSpPr>
            <a:cxnSpLocks/>
          </p:cNvCxnSpPr>
          <p:nvPr/>
        </p:nvCxnSpPr>
        <p:spPr>
          <a:xfrm flipV="1">
            <a:off x="1439058" y="2686982"/>
            <a:ext cx="0" cy="3533931"/>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768FE52-CECB-4ABF-9173-501C61620DEA}"/>
              </a:ext>
            </a:extLst>
          </p:cNvPr>
          <p:cNvCxnSpPr>
            <a:cxnSpLocks/>
          </p:cNvCxnSpPr>
          <p:nvPr/>
        </p:nvCxnSpPr>
        <p:spPr>
          <a:xfrm flipV="1">
            <a:off x="1409078" y="6190933"/>
            <a:ext cx="6488243" cy="1"/>
          </a:xfrm>
          <a:prstGeom prst="straightConnector1">
            <a:avLst/>
          </a:prstGeom>
          <a:ln w="698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Family with boy">
            <a:extLst>
              <a:ext uri="{FF2B5EF4-FFF2-40B4-BE49-F238E27FC236}">
                <a16:creationId xmlns:a16="http://schemas.microsoft.com/office/drawing/2014/main" id="{EB190D78-1A7D-48E3-A9E2-E0199E4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7540" y="3762805"/>
            <a:ext cx="914400" cy="914400"/>
          </a:xfrm>
          <a:prstGeom prst="rect">
            <a:avLst/>
          </a:prstGeom>
        </p:spPr>
      </p:pic>
      <p:pic>
        <p:nvPicPr>
          <p:cNvPr id="14" name="Graphic 13" descr="Man">
            <a:extLst>
              <a:ext uri="{FF2B5EF4-FFF2-40B4-BE49-F238E27FC236}">
                <a16:creationId xmlns:a16="http://schemas.microsoft.com/office/drawing/2014/main" id="{381E6EC7-F8EC-4441-A79D-C5DE1B5CDC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9464" y="3717257"/>
            <a:ext cx="914400" cy="914400"/>
          </a:xfrm>
          <a:prstGeom prst="rect">
            <a:avLst/>
          </a:prstGeom>
        </p:spPr>
      </p:pic>
      <p:pic>
        <p:nvPicPr>
          <p:cNvPr id="16" name="Graphic 15" descr="Woman with cane">
            <a:extLst>
              <a:ext uri="{FF2B5EF4-FFF2-40B4-BE49-F238E27FC236}">
                <a16:creationId xmlns:a16="http://schemas.microsoft.com/office/drawing/2014/main" id="{6D026F01-22B8-4FB0-875D-7CE85B12CB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9726" y="2762123"/>
            <a:ext cx="914400" cy="914400"/>
          </a:xfrm>
          <a:prstGeom prst="rect">
            <a:avLst/>
          </a:prstGeom>
        </p:spPr>
      </p:pic>
      <p:pic>
        <p:nvPicPr>
          <p:cNvPr id="18" name="Graphic 17" descr="Man with baby">
            <a:extLst>
              <a:ext uri="{FF2B5EF4-FFF2-40B4-BE49-F238E27FC236}">
                <a16:creationId xmlns:a16="http://schemas.microsoft.com/office/drawing/2014/main" id="{8D1D45B9-2CAD-4B69-941E-00756DEB9E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4923" y="2751369"/>
            <a:ext cx="914400" cy="914400"/>
          </a:xfrm>
          <a:prstGeom prst="rect">
            <a:avLst/>
          </a:prstGeom>
        </p:spPr>
      </p:pic>
      <p:pic>
        <p:nvPicPr>
          <p:cNvPr id="20" name="Graphic 19" descr="Pregnant lady">
            <a:extLst>
              <a:ext uri="{FF2B5EF4-FFF2-40B4-BE49-F238E27FC236}">
                <a16:creationId xmlns:a16="http://schemas.microsoft.com/office/drawing/2014/main" id="{C852D385-7386-4B65-93CE-69CA68B41D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46964" y="3750762"/>
            <a:ext cx="914400" cy="914400"/>
          </a:xfrm>
          <a:prstGeom prst="rect">
            <a:avLst/>
          </a:prstGeom>
        </p:spPr>
      </p:pic>
      <p:pic>
        <p:nvPicPr>
          <p:cNvPr id="22" name="Graphic 21" descr="Woman">
            <a:extLst>
              <a:ext uri="{FF2B5EF4-FFF2-40B4-BE49-F238E27FC236}">
                <a16:creationId xmlns:a16="http://schemas.microsoft.com/office/drawing/2014/main" id="{B6D67A28-53D4-44EC-8136-568F0540E4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89464" y="2736379"/>
            <a:ext cx="914400" cy="914400"/>
          </a:xfrm>
          <a:prstGeom prst="rect">
            <a:avLst/>
          </a:prstGeom>
        </p:spPr>
      </p:pic>
      <p:pic>
        <p:nvPicPr>
          <p:cNvPr id="24" name="Graphic 23" descr="Walk">
            <a:extLst>
              <a:ext uri="{FF2B5EF4-FFF2-40B4-BE49-F238E27FC236}">
                <a16:creationId xmlns:a16="http://schemas.microsoft.com/office/drawing/2014/main" id="{B50B3655-8971-428D-B709-5E7A88D8BF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742909" y="2751369"/>
            <a:ext cx="914400" cy="914400"/>
          </a:xfrm>
          <a:prstGeom prst="rect">
            <a:avLst/>
          </a:prstGeom>
        </p:spPr>
      </p:pic>
      <p:pic>
        <p:nvPicPr>
          <p:cNvPr id="25" name="Graphic 24" descr="Woman">
            <a:extLst>
              <a:ext uri="{FF2B5EF4-FFF2-40B4-BE49-F238E27FC236}">
                <a16:creationId xmlns:a16="http://schemas.microsoft.com/office/drawing/2014/main" id="{BEF8BFC5-D7E0-406C-94A0-A219979BD2D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4566" y="3748257"/>
            <a:ext cx="914400" cy="914400"/>
          </a:xfrm>
          <a:prstGeom prst="rect">
            <a:avLst/>
          </a:prstGeom>
        </p:spPr>
      </p:pic>
      <p:pic>
        <p:nvPicPr>
          <p:cNvPr id="26" name="Graphic 25" descr="Man">
            <a:extLst>
              <a:ext uri="{FF2B5EF4-FFF2-40B4-BE49-F238E27FC236}">
                <a16:creationId xmlns:a16="http://schemas.microsoft.com/office/drawing/2014/main" id="{2C77BF5C-1516-480E-B99D-5E09017749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0701" y="3747815"/>
            <a:ext cx="914400" cy="914400"/>
          </a:xfrm>
          <a:prstGeom prst="rect">
            <a:avLst/>
          </a:prstGeom>
        </p:spPr>
      </p:pic>
      <p:sp>
        <p:nvSpPr>
          <p:cNvPr id="27" name="Rectangle: Rounded Corners 26">
            <a:extLst>
              <a:ext uri="{FF2B5EF4-FFF2-40B4-BE49-F238E27FC236}">
                <a16:creationId xmlns:a16="http://schemas.microsoft.com/office/drawing/2014/main" id="{FA1965C9-9873-45C7-8FCF-E24112294E1F}"/>
              </a:ext>
            </a:extLst>
          </p:cNvPr>
          <p:cNvSpPr/>
          <p:nvPr/>
        </p:nvSpPr>
        <p:spPr>
          <a:xfrm>
            <a:off x="1989463" y="2599372"/>
            <a:ext cx="1847419" cy="2199806"/>
          </a:xfrm>
          <a:prstGeom prst="roundRect">
            <a:avLst>
              <a:gd name="adj" fmla="val 962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9CCEC664-2BA0-4446-99FD-0575C26E4A5C}"/>
              </a:ext>
            </a:extLst>
          </p:cNvPr>
          <p:cNvSpPr/>
          <p:nvPr/>
        </p:nvSpPr>
        <p:spPr>
          <a:xfrm>
            <a:off x="4405613" y="2617354"/>
            <a:ext cx="1847419" cy="2199806"/>
          </a:xfrm>
          <a:prstGeom prst="roundRect">
            <a:avLst>
              <a:gd name="adj" fmla="val 9623"/>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5894BAD-DC40-489D-A898-1B7651ACC306}"/>
              </a:ext>
            </a:extLst>
          </p:cNvPr>
          <p:cNvSpPr/>
          <p:nvPr/>
        </p:nvSpPr>
        <p:spPr>
          <a:xfrm>
            <a:off x="1989463" y="2603467"/>
            <a:ext cx="1847419" cy="2199806"/>
          </a:xfrm>
          <a:prstGeom prst="roundRect">
            <a:avLst>
              <a:gd name="adj" fmla="val 9623"/>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1C08D2BA-E488-4F91-B6E1-2158F7F0B9DA}"/>
              </a:ext>
            </a:extLst>
          </p:cNvPr>
          <p:cNvCxnSpPr/>
          <p:nvPr/>
        </p:nvCxnSpPr>
        <p:spPr>
          <a:xfrm>
            <a:off x="7390151" y="4813543"/>
            <a:ext cx="0" cy="64457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3586900-3562-44F1-B2D7-C88C765AF0DF}"/>
              </a:ext>
            </a:extLst>
          </p:cNvPr>
          <p:cNvSpPr txBox="1"/>
          <p:nvPr/>
        </p:nvSpPr>
        <p:spPr>
          <a:xfrm>
            <a:off x="7492926" y="4659504"/>
            <a:ext cx="926050" cy="646331"/>
          </a:xfrm>
          <a:prstGeom prst="rect">
            <a:avLst/>
          </a:prstGeom>
          <a:noFill/>
        </p:spPr>
        <p:txBody>
          <a:bodyPr wrap="square" rtlCol="0">
            <a:spAutoFit/>
          </a:bodyPr>
          <a:lstStyle/>
          <a:p>
            <a:r>
              <a:rPr lang="en-US" sz="3600" dirty="0"/>
              <a:t>?</a:t>
            </a:r>
          </a:p>
        </p:txBody>
      </p:sp>
      <p:sp>
        <p:nvSpPr>
          <p:cNvPr id="34" name="TextBox 33">
            <a:extLst>
              <a:ext uri="{FF2B5EF4-FFF2-40B4-BE49-F238E27FC236}">
                <a16:creationId xmlns:a16="http://schemas.microsoft.com/office/drawing/2014/main" id="{00E0CBB7-3C88-4569-9C7E-9C0901B2B630}"/>
              </a:ext>
            </a:extLst>
          </p:cNvPr>
          <p:cNvSpPr txBox="1"/>
          <p:nvPr/>
        </p:nvSpPr>
        <p:spPr>
          <a:xfrm>
            <a:off x="7727923" y="4243319"/>
            <a:ext cx="1330426" cy="646331"/>
          </a:xfrm>
          <a:prstGeom prst="rect">
            <a:avLst/>
          </a:prstGeom>
          <a:noFill/>
        </p:spPr>
        <p:txBody>
          <a:bodyPr wrap="square" rtlCol="0">
            <a:spAutoFit/>
          </a:bodyPr>
          <a:lstStyle/>
          <a:p>
            <a:r>
              <a:rPr lang="en-US" dirty="0"/>
              <a:t>With intervention</a:t>
            </a:r>
          </a:p>
        </p:txBody>
      </p:sp>
      <p:sp>
        <p:nvSpPr>
          <p:cNvPr id="35" name="TextBox 34">
            <a:extLst>
              <a:ext uri="{FF2B5EF4-FFF2-40B4-BE49-F238E27FC236}">
                <a16:creationId xmlns:a16="http://schemas.microsoft.com/office/drawing/2014/main" id="{A94A8C45-7F85-44B6-BB7A-4915036BE1CC}"/>
              </a:ext>
            </a:extLst>
          </p:cNvPr>
          <p:cNvSpPr txBox="1"/>
          <p:nvPr/>
        </p:nvSpPr>
        <p:spPr>
          <a:xfrm>
            <a:off x="7753763" y="5232487"/>
            <a:ext cx="1330426" cy="646331"/>
          </a:xfrm>
          <a:prstGeom prst="rect">
            <a:avLst/>
          </a:prstGeom>
          <a:noFill/>
        </p:spPr>
        <p:txBody>
          <a:bodyPr wrap="square" rtlCol="0">
            <a:spAutoFit/>
          </a:bodyPr>
          <a:lstStyle/>
          <a:p>
            <a:r>
              <a:rPr lang="en-US" dirty="0"/>
              <a:t>Without intervention</a:t>
            </a:r>
          </a:p>
        </p:txBody>
      </p:sp>
      <p:sp>
        <p:nvSpPr>
          <p:cNvPr id="36" name="TextBox 35">
            <a:extLst>
              <a:ext uri="{FF2B5EF4-FFF2-40B4-BE49-F238E27FC236}">
                <a16:creationId xmlns:a16="http://schemas.microsoft.com/office/drawing/2014/main" id="{831A1065-8E78-4A5E-9B10-49F7E3A3B8FC}"/>
              </a:ext>
            </a:extLst>
          </p:cNvPr>
          <p:cNvSpPr txBox="1"/>
          <p:nvPr/>
        </p:nvSpPr>
        <p:spPr>
          <a:xfrm>
            <a:off x="3923948" y="3432132"/>
            <a:ext cx="485152" cy="400110"/>
          </a:xfrm>
          <a:prstGeom prst="rect">
            <a:avLst/>
          </a:prstGeom>
          <a:noFill/>
        </p:spPr>
        <p:txBody>
          <a:bodyPr wrap="square" rtlCol="0">
            <a:spAutoFit/>
          </a:bodyPr>
          <a:lstStyle/>
          <a:p>
            <a:r>
              <a:rPr lang="en-US" sz="2000" dirty="0"/>
              <a:t>vs.</a:t>
            </a:r>
          </a:p>
        </p:txBody>
      </p:sp>
      <p:sp>
        <p:nvSpPr>
          <p:cNvPr id="37" name="TextBox 36">
            <a:extLst>
              <a:ext uri="{FF2B5EF4-FFF2-40B4-BE49-F238E27FC236}">
                <a16:creationId xmlns:a16="http://schemas.microsoft.com/office/drawing/2014/main" id="{38573058-5EE8-45F6-AB4F-716CC92C4200}"/>
              </a:ext>
            </a:extLst>
          </p:cNvPr>
          <p:cNvSpPr txBox="1"/>
          <p:nvPr/>
        </p:nvSpPr>
        <p:spPr>
          <a:xfrm>
            <a:off x="1625659" y="1587789"/>
            <a:ext cx="5261269" cy="584775"/>
          </a:xfrm>
          <a:prstGeom prst="rect">
            <a:avLst/>
          </a:prstGeom>
          <a:solidFill>
            <a:schemeClr val="bg1"/>
          </a:solidFill>
        </p:spPr>
        <p:txBody>
          <a:bodyPr wrap="square" rtlCol="0">
            <a:spAutoFit/>
          </a:bodyPr>
          <a:lstStyle/>
          <a:p>
            <a:pPr algn="ctr"/>
            <a:endParaRPr lang="en-US" sz="1400" b="1" dirty="0"/>
          </a:p>
          <a:p>
            <a:pPr algn="ctr"/>
            <a:r>
              <a:rPr lang="en-US" b="1" dirty="0"/>
              <a:t>Fundamental problem of causal inference</a:t>
            </a:r>
          </a:p>
        </p:txBody>
      </p:sp>
      <p:sp>
        <p:nvSpPr>
          <p:cNvPr id="38" name="Left Brace 37">
            <a:extLst>
              <a:ext uri="{FF2B5EF4-FFF2-40B4-BE49-F238E27FC236}">
                <a16:creationId xmlns:a16="http://schemas.microsoft.com/office/drawing/2014/main" id="{8258B465-9106-4585-9FBE-A4A025AEC539}"/>
              </a:ext>
            </a:extLst>
          </p:cNvPr>
          <p:cNvSpPr/>
          <p:nvPr/>
        </p:nvSpPr>
        <p:spPr>
          <a:xfrm rot="5400000">
            <a:off x="3953441" y="194275"/>
            <a:ext cx="291614" cy="4427485"/>
          </a:xfrm>
          <a:prstGeom prst="leftBrace">
            <a:avLst>
              <a:gd name="adj1" fmla="val 4814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925B3AA-BD4E-4360-8B5A-04100DB74A2C}"/>
              </a:ext>
            </a:extLst>
          </p:cNvPr>
          <p:cNvSpPr txBox="1"/>
          <p:nvPr/>
        </p:nvSpPr>
        <p:spPr>
          <a:xfrm>
            <a:off x="6981702" y="6230278"/>
            <a:ext cx="1549867" cy="369332"/>
          </a:xfrm>
          <a:prstGeom prst="rect">
            <a:avLst/>
          </a:prstGeom>
          <a:noFill/>
        </p:spPr>
        <p:txBody>
          <a:bodyPr wrap="square" rtlCol="0">
            <a:spAutoFit/>
          </a:bodyPr>
          <a:lstStyle/>
          <a:p>
            <a:r>
              <a:rPr lang="en-US" dirty="0"/>
              <a:t>Time</a:t>
            </a:r>
          </a:p>
        </p:txBody>
      </p:sp>
      <p:sp>
        <p:nvSpPr>
          <p:cNvPr id="40" name="TextBox 39">
            <a:extLst>
              <a:ext uri="{FF2B5EF4-FFF2-40B4-BE49-F238E27FC236}">
                <a16:creationId xmlns:a16="http://schemas.microsoft.com/office/drawing/2014/main" id="{EA16F9B6-6E2D-411C-B744-0A6C7D29EB5F}"/>
              </a:ext>
            </a:extLst>
          </p:cNvPr>
          <p:cNvSpPr txBox="1"/>
          <p:nvPr/>
        </p:nvSpPr>
        <p:spPr>
          <a:xfrm rot="16200000">
            <a:off x="432034" y="2920097"/>
            <a:ext cx="1549867" cy="369332"/>
          </a:xfrm>
          <a:prstGeom prst="rect">
            <a:avLst/>
          </a:prstGeom>
          <a:noFill/>
        </p:spPr>
        <p:txBody>
          <a:bodyPr wrap="square" rtlCol="0">
            <a:spAutoFit/>
          </a:bodyPr>
          <a:lstStyle/>
          <a:p>
            <a:r>
              <a:rPr lang="en-US" dirty="0"/>
              <a:t>Outcome</a:t>
            </a:r>
          </a:p>
        </p:txBody>
      </p:sp>
      <p:sp>
        <p:nvSpPr>
          <p:cNvPr id="2" name="Content Placeholder 1">
            <a:extLst>
              <a:ext uri="{FF2B5EF4-FFF2-40B4-BE49-F238E27FC236}">
                <a16:creationId xmlns:a16="http://schemas.microsoft.com/office/drawing/2014/main" id="{5D432F3C-7CF5-4140-A2BA-A95F62E6DA5B}"/>
              </a:ext>
            </a:extLst>
          </p:cNvPr>
          <p:cNvSpPr>
            <a:spLocks noGrp="1"/>
          </p:cNvSpPr>
          <p:nvPr>
            <p:ph sz="quarter" idx="10"/>
          </p:nvPr>
        </p:nvSpPr>
        <p:spPr>
          <a:xfrm>
            <a:off x="1261535" y="934914"/>
            <a:ext cx="7459663" cy="722852"/>
          </a:xfrm>
          <a:solidFill>
            <a:schemeClr val="bg1"/>
          </a:solidFill>
        </p:spPr>
        <p:txBody>
          <a:bodyPr/>
          <a:lstStyle/>
          <a:p>
            <a:r>
              <a:rPr lang="en-US" sz="2000" dirty="0"/>
              <a:t>Quantify changes in targeted outcomes that are </a:t>
            </a:r>
            <a:r>
              <a:rPr lang="en-US" sz="2000" i="1" dirty="0"/>
              <a:t>attributable</a:t>
            </a:r>
            <a:r>
              <a:rPr lang="en-US" sz="2000" dirty="0"/>
              <a:t> to the intervention (i.e., would not have otherwise happened)</a:t>
            </a:r>
          </a:p>
        </p:txBody>
      </p:sp>
    </p:spTree>
    <p:extLst>
      <p:ext uri="{BB962C8B-B14F-4D97-AF65-F5344CB8AC3E}">
        <p14:creationId xmlns:p14="http://schemas.microsoft.com/office/powerpoint/2010/main" val="216273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27" grpId="1" animBg="1"/>
      <p:bldP spid="28" grpId="0" animBg="1"/>
      <p:bldP spid="29" grpId="0" animBg="1"/>
      <p:bldP spid="29" grpId="1" animBg="1"/>
      <p:bldP spid="33" grpId="0"/>
      <p:bldP spid="34" grpId="0"/>
      <p:bldP spid="36" grpId="0"/>
      <p:bldP spid="37" grpId="0" animBg="1"/>
      <p:bldP spid="38"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ie PPT Presentation template" id="{455C9F7D-F6AC-4A1A-9461-94A790BEDF4D}" vid="{400A768B-2487-4703-AABC-5384020E6F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3ie PPT Presentation template</Template>
  <TotalTime>9932</TotalTime>
  <Words>6777</Words>
  <Application>Microsoft Office PowerPoint</Application>
  <PresentationFormat>On-screen Show (4:3)</PresentationFormat>
  <Paragraphs>651</Paragraphs>
  <Slides>37</Slides>
  <Notes>28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Bell MT</vt:lpstr>
      <vt:lpstr>Brush Script MT</vt:lpstr>
      <vt:lpstr>Calibri</vt:lpstr>
      <vt:lpstr>Calibri Light</vt:lpstr>
      <vt:lpstr>Wingdings</vt:lpstr>
      <vt:lpstr>Custom Design</vt:lpstr>
      <vt:lpstr>PowerPoint Presentation</vt:lpstr>
      <vt:lpstr>PowerPoint Presentation</vt:lpstr>
      <vt:lpstr>PowerPoint Presentation</vt:lpstr>
      <vt:lpstr>3ie’s Origin Story</vt:lpstr>
      <vt:lpstr>PowerPoint Presentation</vt:lpstr>
      <vt:lpstr>Impact evaluation in a “methodocracy” </vt:lpstr>
      <vt:lpstr>“Pragmatic” thinking: questions drive methods</vt:lpstr>
      <vt:lpstr>Example of matching methods to questions</vt:lpstr>
      <vt:lpstr>What do we mean by impact evaluation?</vt:lpstr>
      <vt:lpstr>How do we measure what works?</vt:lpstr>
      <vt:lpstr>How do we measure what works?</vt:lpstr>
      <vt:lpstr>PowerPoint Presentation</vt:lpstr>
      <vt:lpstr> </vt:lpstr>
      <vt:lpstr>Valuable experiences and lessons are emerging</vt:lpstr>
      <vt:lpstr>Research is moving beyond outdated perceptions</vt:lpstr>
      <vt:lpstr>Good practices for using qualitative evidence in quantitative impact evaluations</vt:lpstr>
      <vt:lpstr>Applications of qualitative evidence by study phase</vt:lpstr>
      <vt:lpstr>Applications of qualitative evidence by study phase</vt:lpstr>
      <vt:lpstr>PowerPoint Presentation</vt:lpstr>
      <vt:lpstr>Applications of qualitative evidence by study phase</vt:lpstr>
      <vt:lpstr>PowerPoint Presentation</vt:lpstr>
      <vt:lpstr>Applications of qualitative evidence by study phase</vt:lpstr>
      <vt:lpstr>PowerPoint Presentation</vt:lpstr>
      <vt:lpstr>Applications of qualitative evidence by study phase</vt:lpstr>
      <vt:lpstr>(Some) next steps for qualitative evidence in IE</vt:lpstr>
      <vt:lpstr>Applications of qualitative evidence by study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from the field</vt:lpstr>
      <vt:lpstr>Stages of incorporating qualitative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Singh</dc:creator>
  <cp:lastModifiedBy>Douglas Glandon</cp:lastModifiedBy>
  <cp:revision>379</cp:revision>
  <dcterms:created xsi:type="dcterms:W3CDTF">2015-08-07T13:34:35Z</dcterms:created>
  <dcterms:modified xsi:type="dcterms:W3CDTF">2020-09-11T18:15:42Z</dcterms:modified>
</cp:coreProperties>
</file>